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41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4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6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48" d="100"/>
          <a:sy n="48" d="100"/>
        </p:scale>
        <p:origin x="883" y="58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 /><Relationship Id="rId62" Type="http://schemas.openxmlformats.org/officeDocument/2006/relationships/tableStyles" Target="tableStyles.xml" /><Relationship Id="rId6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0032B4-DAB1-E840-202A-DC205D4949C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D4E9E7-DF33-529B-FF4A-20DE65BE0616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636B4F-E12D-9321-B90E-78EA2D158190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EA83AE-8598-5E8F-3C7D-412E0E4DBE77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AC42B6-D467-20A0-F19B-F4ECE9F8AF66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5EDD69-BAD6-3955-F234-35008CF72ECF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8A8D7C-BD95-5427-1E05-012E2D25532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F3B8F9-B4D5-052C-638B-3F773C11A0A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E922DFD-77A1-83A4-E127-8F37D58122A1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E25943-84AA-4245-0EE9-93104E4B79A1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99D969-48F6-42BB-9FCD-50D040FF9315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453D9E-2159-91B2-72D5-A1C07EDE82E5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AD7A72-29BE-EF5A-941B-E7B7F0044ACD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873BD2-EE58-A7E9-F2A5-71803C250937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190741-B155-135D-7D44-01FD5DBD2F74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DFC54F-73BE-98C8-9D1E-26C1C6D6C93B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827CA4-8240-A6A7-A126-8B97A35D22F4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5BA852-DE89-7201-A57D-347940D9B5FD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05C8C0-AD60-C90D-C476-299D4F1D7D2C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84777E-E9A6-92AF-2436-0DD6A0A5AAF9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00A286-21BB-6670-506A-EB27D7F95512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0FF588-381C-126F-E128-4BA30D189619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9645B-D3FE-12F3-B7A8-47232C930BD1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F93574-48CB-1A6B-E7B7-B492058B6426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7B6653-FAD4-0F69-5A3F-49D3AC4340E1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8416DD-221A-ED8D-C20E-3D203BF29C83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902B67-DA6B-734E-4B6E-13069FD9EC9D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B6818B-FDB5-8D77-2BF4-15E3E5BE4F90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B6DDB9-E00F-0FFD-9FD6-B2713E6ED328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F7DB04-3392-7F3E-9FDF-A695FB8F760E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6C76FB-12BE-DC68-8D8D-369F53D2F55C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5C82A4-A8CA-D2A4-2D06-3D3ED821AF76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7E5880-0ADC-8F07-180A-9B930BCF66BC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BCF236-5AF9-4F54-2AA8-383C779996E3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19E276-7DA5-3DD9-549B-69D559646D61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E053F9-B3C1-6B1F-0A4C-8772C03B38B0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C8BB67-F9D7-7C55-5747-BA88F06C0293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104583-6837-06FC-2AE2-05FDA209FCEF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A03E03-2A32-5E86-C872-341253FE1B3C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77D0A9-4718-7034-FABC-852A959BAF85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CD7B1B-31AF-7FE4-A211-E64B2CF412B2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EE8628-0014-70AD-A417-5DD4AF247B1B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CD801E-237C-C882-D820-A98287175C57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63066A-434C-9D6B-560C-97EF44B8E12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3785A3-7601-DA37-8F83-1E6927307944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AF95ED-8CB2-6645-3D7B-2B20FEC287D4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E7BEC1-EEBA-0B76-C0D0-BB67E469D6E8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2AF289-2D6D-D2E2-11DB-4D658EEBDBA0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2D77BA-9ED8-5C1F-8D7D-367EEB1A7715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E1C6A9-5DEE-8ED7-2A02-3237CD9F11C8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CE3BB5-3D0D-6844-ADAF-FDFE5125C788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27B64F-F7C0-2D04-1A32-431A06160DBA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4BF244-3E07-2056-C904-569BFC7EEA76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DE4C67-D2EE-8E52-C42A-664522D6DED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7DAAA8-109D-9F49-F475-61D59D535FB0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67897D-9852-72E2-A219-7EB7AF5030AE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Slide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6235601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414380396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123452341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23323413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43694789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ítulo e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0243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071141023" name="Espaço Reservado para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813960788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826251227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32120073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ítulo e texto vertica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2257943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670263042" name="Espaço Reservado para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699208540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59717394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93866725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189301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540160912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553695852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49492877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468291665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Cabeçalho da Se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004337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240089280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1278849372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175888429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19269695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uas Partes d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980735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998175875" name="Espaço Reservado para Conteú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382189799" name="Espaço Reservado para Conteú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394322503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495748708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310541854" name="Espaço Reservado para Número de Slid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6553472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987191733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1048849037" name="Espaço Reservado para Conteú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686540841" name="Espaço Reservado para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553093963" name="Espaço Reservado para Conteú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340377086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320613604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469793770" name="Espaço Reservado para Número de Slid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ment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441884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4423709" name="Espaço Reservado para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211334850" name="Espaço Reservado para Rodapé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313703674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Em br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2740944" name="Espaço Reservado para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972705308" name="Espaço Reservado para Rodapé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29560092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údo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183574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21013988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231645997" name="Espaço Reservado para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698357978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561002945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826469621" name="Espaço Reservado para Número de Slid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0113984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235304937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1337036434" name="Espaço Reservado para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5952424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646299419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199638033" name="Espaço Reservado para Número de Slid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3539698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561256944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873068790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58516941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78109307" name="Espaço Reservado para Número de Slide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Relationship Id="rId4" Type="http://schemas.openxmlformats.org/officeDocument/2006/relationships/image" Target="../media/image34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Relationship Id="rId4" Type="http://schemas.openxmlformats.org/officeDocument/2006/relationships/image" Target="../media/image36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41.jpg"/><Relationship Id="rId8" Type="http://schemas.openxmlformats.org/officeDocument/2006/relationships/image" Target="../media/image42.jp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jp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5" Type="http://schemas.openxmlformats.org/officeDocument/2006/relationships/image" Target="../media/image50.jp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jp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7" Type="http://schemas.openxmlformats.org/officeDocument/2006/relationships/image" Target="../media/image56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jp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jp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jp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28118621" name="Imagem 4" descr="Circuito eletrônico em fundo preto&#10;&#10;O conteúdo gerado por IA pode estar incorreto."/>
          <p:cNvPicPr>
            <a:picLocks noChangeAspect="1"/>
          </p:cNvPicPr>
          <p:nvPr/>
        </p:nvPicPr>
        <p:blipFill>
          <a:blip r:embed="rId3"/>
          <a:srcRect l="14123" t="0" r="18923" b="-1"/>
          <a:stretch/>
        </p:blipFill>
        <p:spPr bwMode="auto">
          <a:xfrm>
            <a:off x="5311702" y="10"/>
            <a:ext cx="6878774" cy="6857990"/>
          </a:xfrm>
          <a:custGeom>
            <a:avLst/>
            <a:gdLst/>
            <a:ahLst/>
            <a:cxnLst/>
            <a:rect l="l" t="t" r="r" b="b"/>
            <a:pathLst>
              <a:path w="6878775" h="6858000" fill="norm" stroke="1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230407670" name="CaixaDeTexto 7"/>
          <p:cNvSpPr txBox="1"/>
          <p:nvPr/>
        </p:nvSpPr>
        <p:spPr bwMode="auto">
          <a:xfrm>
            <a:off x="607632" y="548231"/>
            <a:ext cx="527361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pt-BR" sz="6600" b="1">
                <a:solidFill>
                  <a:srgbClr val="002060"/>
                </a:solidFill>
                <a:latin typeface="Gill Sans MT"/>
              </a:rPr>
              <a:t>Informática</a:t>
            </a:r>
            <a:endParaRPr/>
          </a:p>
        </p:txBody>
      </p:sp>
      <p:sp>
        <p:nvSpPr>
          <p:cNvPr id="1993589705" name="CaixaDeTexto 8"/>
          <p:cNvSpPr txBox="1"/>
          <p:nvPr/>
        </p:nvSpPr>
        <p:spPr bwMode="auto">
          <a:xfrm>
            <a:off x="612550" y="2844823"/>
            <a:ext cx="50723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3200">
                <a:latin typeface="Aptos Display"/>
              </a:rPr>
              <a:t>Eridhonson</a:t>
            </a:r>
            <a:r>
              <a:rPr lang="pt-BR" sz="3200">
                <a:latin typeface="Aptos Display"/>
              </a:rPr>
              <a:t> Oliveira</a:t>
            </a:r>
            <a:endParaRPr/>
          </a:p>
        </p:txBody>
      </p:sp>
      <p:sp>
        <p:nvSpPr>
          <p:cNvPr id="63705007" name="CaixaDeTexto 9"/>
          <p:cNvSpPr txBox="1"/>
          <p:nvPr/>
        </p:nvSpPr>
        <p:spPr bwMode="auto">
          <a:xfrm>
            <a:off x="610658" y="4909868"/>
            <a:ext cx="4756029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5900">
                <a:solidFill>
                  <a:srgbClr val="002060"/>
                </a:solidFill>
                <a:latin typeface="Gill Sans MT"/>
              </a:rPr>
              <a:t>Ponto Com</a:t>
            </a:r>
            <a:endParaRPr/>
          </a:p>
          <a:p>
            <a:pPr>
              <a:defRPr/>
            </a:pPr>
            <a:r>
              <a:rPr lang="pt-BR" sz="2200">
                <a:latin typeface="Aptos Display"/>
              </a:rPr>
              <a:t>Informática e Profissionalizante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8937659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2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908362631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COMPUTADOR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714047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O que é um computador?</a:t>
            </a:r>
            <a:endParaRPr/>
          </a:p>
        </p:txBody>
      </p:sp>
      <p:sp>
        <p:nvSpPr>
          <p:cNvPr id="186838173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Dispositivo que processa dados.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Composto por componentes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físicos </a:t>
            </a:r>
            <a:r>
              <a:rPr lang="pt-BR" sz="3200">
                <a:ea typeface="+mn-lt"/>
                <a:cs typeface="+mn-lt"/>
              </a:rPr>
              <a:t>(hardware) 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lógicos </a:t>
            </a:r>
            <a:r>
              <a:rPr lang="pt-BR" sz="3200">
                <a:ea typeface="+mn-lt"/>
                <a:cs typeface="+mn-lt"/>
              </a:rPr>
              <a:t>(software).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Funções principais: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receber</a:t>
            </a:r>
            <a:r>
              <a:rPr lang="pt-BR" sz="3200">
                <a:ea typeface="+mn-lt"/>
                <a:cs typeface="+mn-lt"/>
              </a:rPr>
              <a:t>,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processar </a:t>
            </a:r>
            <a:r>
              <a:rPr lang="pt-BR" sz="3200">
                <a:ea typeface="+mn-lt"/>
                <a:cs typeface="+mn-lt"/>
              </a:rPr>
              <a:t>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armazenar </a:t>
            </a:r>
            <a:r>
              <a:rPr lang="pt-BR" sz="3200">
                <a:ea typeface="+mn-lt"/>
                <a:cs typeface="+mn-lt"/>
              </a:rPr>
              <a:t>informações.</a:t>
            </a:r>
            <a:endParaRPr lang="pt-BR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38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38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381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838173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615720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Tipos de computadores</a:t>
            </a:r>
            <a:endParaRPr/>
          </a:p>
        </p:txBody>
      </p:sp>
      <p:sp>
        <p:nvSpPr>
          <p:cNvPr id="784461037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Computadores de mesa (desktops)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Computadores portáteis (laptops)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Computadores manuais (smartphones)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Servidores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Supercomputadores</a:t>
            </a:r>
            <a:endParaRPr lang="pt-BR" sz="3200"/>
          </a:p>
        </p:txBody>
      </p:sp>
      <p:pic>
        <p:nvPicPr>
          <p:cNvPr id="404417703" name="Imagem 11" descr="Gabinete Gamer Cougar MX-350 RGB (Slim-Torre, Vidrio templado, ATX ..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 flipV="0">
            <a:off x="8169598" y="31523"/>
            <a:ext cx="4261279" cy="4217608"/>
          </a:xfrm>
          <a:prstGeom prst="rect">
            <a:avLst/>
          </a:prstGeom>
        </p:spPr>
      </p:pic>
      <p:pic>
        <p:nvPicPr>
          <p:cNvPr id="214958123" name="Imagem 5" descr="Tela de um computador portátil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95999" y="3790944"/>
            <a:ext cx="3743121" cy="3002549"/>
          </a:xfrm>
          <a:prstGeom prst="rect">
            <a:avLst/>
          </a:prstGeom>
        </p:spPr>
      </p:pic>
      <p:pic>
        <p:nvPicPr>
          <p:cNvPr id="296764501" name="Imagem 8" descr="Iphone Teléfono Smartphone - Foto gratis en Pixabay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909065" y="4089055"/>
            <a:ext cx="3801373" cy="2851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2359412" name="Imagem 9" descr="Geladeira Brastemp Frost Free Duplex 462 litros cor Inox* com Painel ..."/>
          <p:cNvPicPr>
            <a:picLocks noChangeAspect="1"/>
          </p:cNvPicPr>
          <p:nvPr/>
        </p:nvPicPr>
        <p:blipFill>
          <a:blip r:embed="rId3"/>
          <a:srcRect l="22596" t="0" r="23025" b="0"/>
          <a:stretch/>
        </p:blipFill>
        <p:spPr bwMode="auto">
          <a:xfrm flipH="1">
            <a:off x="8200662" y="184748"/>
            <a:ext cx="3567403" cy="6502879"/>
          </a:xfrm>
          <a:prstGeom prst="rect">
            <a:avLst/>
          </a:prstGeom>
          <a:ln>
            <a:noFill/>
          </a:ln>
        </p:spPr>
      </p:pic>
      <p:pic>
        <p:nvPicPr>
          <p:cNvPr id="663804105" name="Imagem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2823" y="530885"/>
            <a:ext cx="4074542" cy="6328194"/>
          </a:xfrm>
          <a:prstGeom prst="rect">
            <a:avLst/>
          </a:prstGeom>
          <a:ln>
            <a:noFill/>
          </a:ln>
        </p:spPr>
      </p:pic>
      <p:pic>
        <p:nvPicPr>
          <p:cNvPr id="1258590742" name="Imagem 12" descr="Digitales Mp3 Música · Gráficos vectoriales gratis en Pixabay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300572" y="1708749"/>
            <a:ext cx="2007799" cy="3986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915363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Características do computador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469513080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Alta </a:t>
            </a:r>
            <a:r>
              <a:rPr lang="pt-BR" sz="3200" b="0">
                <a:highlight>
                  <a:srgbClr val="FFFF00"/>
                </a:highlight>
                <a:ea typeface="Aptos"/>
                <a:cs typeface="Aptos"/>
              </a:rPr>
              <a:t>velocidade </a:t>
            </a:r>
            <a:r>
              <a:rPr lang="pt-BR" sz="3200">
                <a:ea typeface="Aptos"/>
                <a:cs typeface="Aptos"/>
              </a:rPr>
              <a:t>de processamento;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Alta </a:t>
            </a:r>
            <a:r>
              <a:rPr lang="pt-BR" sz="3200">
                <a:highlight>
                  <a:srgbClr val="FFFF00"/>
                </a:highlight>
                <a:ea typeface="Aptos"/>
                <a:cs typeface="Aptos"/>
              </a:rPr>
              <a:t>capacidade </a:t>
            </a:r>
            <a:r>
              <a:rPr lang="pt-BR" sz="3200">
                <a:ea typeface="Aptos"/>
                <a:cs typeface="Aptos"/>
              </a:rPr>
              <a:t>de armazenamento;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Possibilidade de </a:t>
            </a:r>
            <a:r>
              <a:rPr lang="pt-BR" sz="3200">
                <a:highlight>
                  <a:srgbClr val="FFFF00"/>
                </a:highlight>
                <a:ea typeface="Aptos"/>
                <a:cs typeface="Aptos"/>
              </a:rPr>
              <a:t>replicação</a:t>
            </a:r>
            <a:r>
              <a:rPr lang="pt-BR" sz="3200">
                <a:ea typeface="Aptos"/>
                <a:cs typeface="Aptos"/>
              </a:rPr>
              <a:t>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Processamento </a:t>
            </a:r>
            <a:r>
              <a:rPr lang="pt-BR" sz="3200">
                <a:highlight>
                  <a:srgbClr val="FFFF00"/>
                </a:highlight>
                <a:ea typeface="Aptos"/>
                <a:cs typeface="Aptos"/>
              </a:rPr>
              <a:t>ininterrupto</a:t>
            </a:r>
            <a:r>
              <a:rPr lang="pt-BR" sz="3200">
                <a:ea typeface="Aptos"/>
                <a:cs typeface="Aptos"/>
              </a:rPr>
              <a:t>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highlight>
                  <a:srgbClr val="FFFF00"/>
                </a:highlight>
                <a:ea typeface="+mn-lt"/>
                <a:cs typeface="+mn-lt"/>
              </a:rPr>
              <a:t>Programável</a:t>
            </a:r>
            <a:r>
              <a:rPr lang="pt-BR" sz="3200">
                <a:ea typeface="Aptos"/>
                <a:cs typeface="Aptos"/>
              </a:rPr>
              <a:t>.</a:t>
            </a:r>
            <a:endParaRPr lang="pt-BR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13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130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1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130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13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51308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00792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Benefícios do computador</a:t>
            </a:r>
            <a:endParaRPr lang="pt-BR" b="1">
              <a:latin typeface="Gill Sans MT"/>
              <a:ea typeface="+mj-lt"/>
              <a:cs typeface="+mj-lt"/>
            </a:endParaRPr>
          </a:p>
        </p:txBody>
      </p:sp>
      <p:sp>
        <p:nvSpPr>
          <p:cNvPr id="1748675871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Confiabilidade e Exatidão;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Precisão no controle de processos;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Aumento da produtividade;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Análise de grandes quantidades de informação;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Auxílio à tomada de decisões;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Agilidade nas operações;</a:t>
            </a:r>
            <a:endParaRPr lang="pt-BR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75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75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75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75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75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758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67587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07605429" name="Agrupar 13"/>
          <p:cNvGrpSpPr/>
          <p:nvPr/>
        </p:nvGrpSpPr>
        <p:grpSpPr bwMode="auto">
          <a:xfrm>
            <a:off x="832449" y="1478711"/>
            <a:ext cx="4812821" cy="2520981"/>
            <a:chOff x="832449" y="1104900"/>
            <a:chExt cx="4812821" cy="2520981"/>
          </a:xfrm>
        </p:grpSpPr>
        <p:pic>
          <p:nvPicPr>
            <p:cNvPr id="13" name="Imagem 12" descr="PC Gamer Completa AMD Athlon 3000g 16GB DDR4 1 TB SSD Vega 3 Graphics ...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354956" y="1104900"/>
              <a:ext cx="2290314" cy="2319069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ítulo 1"/>
            <p:cNvSpPr txBox="1"/>
            <p:nvPr/>
          </p:nvSpPr>
          <p:spPr bwMode="auto">
            <a:xfrm>
              <a:off x="832449" y="2300318"/>
              <a:ext cx="3024998" cy="1325563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b="1">
                  <a:solidFill>
                    <a:srgbClr val="002060"/>
                  </a:solidFill>
                  <a:latin typeface="Gill Sans MT"/>
                </a:rPr>
                <a:t>Hardware</a:t>
              </a:r>
              <a:endParaRPr lang="pt-BR"/>
            </a:p>
          </p:txBody>
        </p:sp>
      </p:grpSp>
      <p:grpSp>
        <p:nvGrpSpPr>
          <p:cNvPr id="1433132460" name="Agrupar 15"/>
          <p:cNvGrpSpPr/>
          <p:nvPr/>
        </p:nvGrpSpPr>
        <p:grpSpPr bwMode="auto">
          <a:xfrm>
            <a:off x="6281466" y="1565334"/>
            <a:ext cx="4855234" cy="2347103"/>
            <a:chOff x="6281466" y="1191522"/>
            <a:chExt cx="4855234" cy="2347103"/>
          </a:xfrm>
        </p:grpSpPr>
        <p:pic>
          <p:nvPicPr>
            <p:cNvPr id="15" name="Imagem 14" descr="Matrix Communication Software - Free image on Pixabay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660920" y="1191522"/>
              <a:ext cx="2475781" cy="2347103"/>
            </a:xfrm>
            <a:prstGeom prst="rect">
              <a:avLst/>
            </a:prstGeom>
          </p:spPr>
        </p:pic>
        <p:sp>
          <p:nvSpPr>
            <p:cNvPr id="8" name="Título 1"/>
            <p:cNvSpPr txBox="1"/>
            <p:nvPr/>
          </p:nvSpPr>
          <p:spPr bwMode="auto">
            <a:xfrm>
              <a:off x="6281466" y="2472844"/>
              <a:ext cx="3024998" cy="966130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b="1">
                  <a:solidFill>
                    <a:srgbClr val="002060"/>
                  </a:solidFill>
                  <a:latin typeface="Gill Sans MT"/>
                </a:rPr>
                <a:t>Software</a:t>
              </a:r>
              <a:endParaRPr lang="pt-BR"/>
            </a:p>
          </p:txBody>
        </p:sp>
      </p:grpSp>
      <p:sp>
        <p:nvSpPr>
          <p:cNvPr id="580509910" name="Título 1"/>
          <p:cNvSpPr txBox="1"/>
          <p:nvPr/>
        </p:nvSpPr>
        <p:spPr bwMode="auto">
          <a:xfrm>
            <a:off x="832448" y="3824317"/>
            <a:ext cx="4275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600" b="1">
                <a:solidFill>
                  <a:srgbClr val="0070C0"/>
                </a:solidFill>
                <a:latin typeface="Gill Sans MT"/>
              </a:rPr>
              <a:t>Unidade Central de Processamento</a:t>
            </a:r>
            <a:endParaRPr lang="pt-BR" sz="3600">
              <a:solidFill>
                <a:srgbClr val="0070C0"/>
              </a:solidFill>
            </a:endParaRPr>
          </a:p>
        </p:txBody>
      </p:sp>
      <p:sp>
        <p:nvSpPr>
          <p:cNvPr id="501068268" name="Título 1"/>
          <p:cNvSpPr txBox="1"/>
          <p:nvPr/>
        </p:nvSpPr>
        <p:spPr bwMode="auto">
          <a:xfrm>
            <a:off x="832448" y="4931374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600" b="1">
                <a:solidFill>
                  <a:srgbClr val="0070C0"/>
                </a:solidFill>
                <a:latin typeface="Gill Sans MT"/>
              </a:rPr>
              <a:t>Periféricos</a:t>
            </a:r>
            <a:endParaRPr lang="pt-BR" sz="3600">
              <a:solidFill>
                <a:srgbClr val="0070C0"/>
              </a:solidFill>
            </a:endParaRPr>
          </a:p>
        </p:txBody>
      </p:sp>
      <p:sp>
        <p:nvSpPr>
          <p:cNvPr id="1968209553" name="Título 1"/>
          <p:cNvSpPr txBox="1"/>
          <p:nvPr/>
        </p:nvSpPr>
        <p:spPr bwMode="auto">
          <a:xfrm>
            <a:off x="6281466" y="3824317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600" b="1">
                <a:solidFill>
                  <a:srgbClr val="0070C0"/>
                </a:solidFill>
                <a:latin typeface="Gill Sans MT"/>
              </a:rPr>
              <a:t>Sistema Operacional</a:t>
            </a:r>
            <a:endParaRPr lang="pt-BR" sz="3600"/>
          </a:p>
        </p:txBody>
      </p:sp>
      <p:sp>
        <p:nvSpPr>
          <p:cNvPr id="490833203" name="Título 1"/>
          <p:cNvSpPr txBox="1"/>
          <p:nvPr/>
        </p:nvSpPr>
        <p:spPr bwMode="auto">
          <a:xfrm>
            <a:off x="6281466" y="4931373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600" b="1">
                <a:solidFill>
                  <a:srgbClr val="0070C0"/>
                </a:solidFill>
                <a:latin typeface="Gill Sans MT"/>
              </a:rPr>
              <a:t>Programas</a:t>
            </a:r>
            <a:endParaRPr lang="pt-BR" sz="3600"/>
          </a:p>
        </p:txBody>
      </p:sp>
      <p:sp>
        <p:nvSpPr>
          <p:cNvPr id="149243501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Componentes de um computador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60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13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0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209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06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3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509910" grpId="0"/>
      <p:bldP spid="501068268" grpId="0"/>
      <p:bldP spid="1968209553" grpId="0"/>
      <p:bldP spid="4908332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8026905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2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423632081" name="Agrupar 8"/>
          <p:cNvGrpSpPr/>
          <p:nvPr/>
        </p:nvGrpSpPr>
        <p:grpSpPr bwMode="auto">
          <a:xfrm>
            <a:off x="-6515591" y="378"/>
            <a:ext cx="6492511" cy="6883350"/>
            <a:chOff x="-6515591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6515591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-6435430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HARDWARE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8165050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2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2029024790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HARDWARE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345819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6101750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  <a:defRPr/>
            </a:pPr>
            <a:r>
              <a:rPr lang="pt-BR" sz="3200"/>
              <a:t> É a </a:t>
            </a:r>
            <a:r>
              <a:rPr lang="pt-BR" sz="3200" b="1"/>
              <a:t>parte física de um dispositivo eletrônico ou computador</a:t>
            </a:r>
            <a:r>
              <a:rPr lang="pt-BR" sz="3200"/>
              <a:t>,</a:t>
            </a:r>
            <a:r>
              <a:rPr lang="pt-BR" sz="3200">
                <a:ea typeface="+mn-lt"/>
                <a:cs typeface="+mn-lt"/>
              </a:rPr>
              <a:t> incluindo tanto as partes internas quanto os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periféricos </a:t>
            </a:r>
            <a:r>
              <a:rPr lang="pt-BR" sz="3200">
                <a:ea typeface="+mn-lt"/>
                <a:cs typeface="+mn-lt"/>
              </a:rPr>
              <a:t>externos. </a:t>
            </a:r>
            <a:endParaRPr lang="pt-BR" sz="3200"/>
          </a:p>
          <a:p>
            <a:pPr marL="0" indent="0" algn="just">
              <a:buNone/>
              <a:defRPr/>
            </a:pPr>
            <a:r>
              <a:rPr lang="pt-BR" sz="3200">
                <a:ea typeface="+mn-lt"/>
                <a:cs typeface="+mn-lt"/>
              </a:rPr>
              <a:t> Infraestrutura necessária para que o software execute suas funções.</a:t>
            </a:r>
            <a:endParaRPr lang="pt-BR" sz="3200"/>
          </a:p>
        </p:txBody>
      </p:sp>
      <p:pic>
        <p:nvPicPr>
          <p:cNvPr id="1679693266" name="Imagem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684574" y="1710009"/>
            <a:ext cx="2823354" cy="2781120"/>
          </a:xfrm>
          <a:prstGeom prst="rect">
            <a:avLst/>
          </a:prstGeom>
          <a:ln>
            <a:noFill/>
          </a:ln>
        </p:spPr>
      </p:pic>
      <p:pic>
        <p:nvPicPr>
          <p:cNvPr id="1776739541" name="Imagem 4" descr="Fotos gratis : mano, teclado, tecnología, dedo, oficina, negro, de ..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501637" y="372015"/>
            <a:ext cx="1524000" cy="1524000"/>
          </a:xfrm>
          <a:prstGeom prst="rect">
            <a:avLst/>
          </a:prstGeom>
          <a:ln>
            <a:noFill/>
          </a:ln>
        </p:spPr>
      </p:pic>
      <p:pic>
        <p:nvPicPr>
          <p:cNvPr id="374272103" name="Imagem 5" descr="Fones de Ouvido Alok - Conheça os Modelos WAAW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860173" y="3074060"/>
            <a:ext cx="1943100" cy="1905000"/>
          </a:xfrm>
          <a:prstGeom prst="rect">
            <a:avLst/>
          </a:prstGeom>
          <a:ln>
            <a:noFill/>
          </a:ln>
        </p:spPr>
      </p:pic>
      <p:pic>
        <p:nvPicPr>
          <p:cNvPr id="793461548" name="Imagem 6" descr="Mulher usando mouse de computador com laptop na mesa | Foto Premium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50934" y="4683425"/>
            <a:ext cx="1916681" cy="187372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650358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Objetivos e Metodologia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22607820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Objetivos: </a:t>
            </a:r>
            <a:r>
              <a:rPr lang="pt-BR" sz="3200">
                <a:ea typeface="+mn-lt"/>
                <a:cs typeface="+mn-lt"/>
              </a:rPr>
              <a:t>Capacitação no uso básico do computador e dos principais aplicativos do pacote Office (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Windows 10</a:t>
            </a:r>
            <a:r>
              <a:rPr lang="pt-BR" sz="3200">
                <a:ea typeface="+mn-lt"/>
                <a:cs typeface="+mn-lt"/>
              </a:rPr>
              <a:t>, 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Word</a:t>
            </a:r>
            <a:r>
              <a:rPr lang="pt-BR" sz="3200">
                <a:ea typeface="+mn-lt"/>
                <a:cs typeface="+mn-lt"/>
              </a:rPr>
              <a:t>, 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Excel </a:t>
            </a:r>
            <a:r>
              <a:rPr lang="pt-BR" sz="3200">
                <a:ea typeface="+mn-lt"/>
                <a:cs typeface="+mn-lt"/>
              </a:rPr>
              <a:t>e 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PowerPoint</a:t>
            </a:r>
            <a:r>
              <a:rPr lang="pt-BR" sz="3200">
                <a:ea typeface="+mn-lt"/>
                <a:cs typeface="+mn-lt"/>
              </a:rPr>
              <a:t>), desenvolvendo habilidades essenciais para o mercado de trabalho e para o dia a dia.</a:t>
            </a:r>
            <a:endParaRPr/>
          </a:p>
          <a:p>
            <a:pPr marL="0" indent="0">
              <a:lnSpc>
                <a:spcPct val="100000"/>
              </a:lnSpc>
              <a:buNone/>
              <a:defRPr/>
            </a:pPr>
            <a:endParaRPr lang="pt-BR" sz="320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pt-BR" sz="3200" b="1">
                <a:solidFill>
                  <a:srgbClr val="041665"/>
                </a:solidFill>
              </a:rPr>
              <a:t>Metodologia:</a:t>
            </a:r>
            <a:r>
              <a:rPr lang="pt-BR" sz="3200"/>
              <a:t> Explicações combinadas com </a:t>
            </a:r>
            <a:r>
              <a:rPr lang="pt-BR" sz="3200" b="1">
                <a:solidFill>
                  <a:srgbClr val="002060"/>
                </a:solidFill>
              </a:rPr>
              <a:t>atividades</a:t>
            </a:r>
            <a:r>
              <a:rPr lang="pt-BR" sz="3200"/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9173835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Gabinete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33115378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753739"/>
            <a:ext cx="5799826" cy="4135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>
              <a:lnSpc>
                <a:spcPct val="100000"/>
              </a:lnSpc>
              <a:spcBef>
                <a:spcPts val="500"/>
              </a:spcBef>
              <a:buNone/>
              <a:defRPr/>
            </a:pPr>
            <a:r>
              <a:rPr lang="pt-BR" sz="3200">
                <a:ea typeface="+mn-lt"/>
                <a:cs typeface="+mn-lt"/>
              </a:rPr>
              <a:t> O gabinete é a “caixa” que abriga os principais componentes do computador.  Ele protege as peças, organiza os cabos e ajuda na ventilação para evitar superaquecimento.</a:t>
            </a:r>
            <a:endParaRPr lang="pt-BR" sz="3200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638044758" name="Imagem 11" descr="GABINETE KIT"/>
          <p:cNvPicPr>
            <a:picLocks noChangeAspect="1"/>
          </p:cNvPicPr>
          <p:nvPr/>
        </p:nvPicPr>
        <p:blipFill>
          <a:blip r:embed="rId3"/>
          <a:srcRect l="14219" t="0" r="16317" b="231"/>
          <a:stretch/>
        </p:blipFill>
        <p:spPr bwMode="auto">
          <a:xfrm flipH="1">
            <a:off x="6402957" y="2873315"/>
            <a:ext cx="2547793" cy="3771209"/>
          </a:xfrm>
          <a:prstGeom prst="rect">
            <a:avLst/>
          </a:prstGeom>
          <a:ln>
            <a:noFill/>
          </a:ln>
        </p:spPr>
      </p:pic>
      <p:pic>
        <p:nvPicPr>
          <p:cNvPr id="16599491" name="Imagem 13" descr="EJS | Gabinetes"/>
          <p:cNvPicPr>
            <a:picLocks noChangeAspect="1"/>
          </p:cNvPicPr>
          <p:nvPr/>
        </p:nvPicPr>
        <p:blipFill>
          <a:blip r:embed="rId4"/>
          <a:srcRect l="17639" t="9767" r="13114" b="4650"/>
          <a:stretch/>
        </p:blipFill>
        <p:spPr bwMode="auto">
          <a:xfrm>
            <a:off x="9867900" y="3822221"/>
            <a:ext cx="2246865" cy="28237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68148297" name="Imagem 3" descr="Circuito eletrônico azul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86860" y="889240"/>
            <a:ext cx="7604657" cy="5654616"/>
          </a:xfrm>
          <a:prstGeom prst="rect">
            <a:avLst/>
          </a:prstGeom>
          <a:ln>
            <a:noFill/>
          </a:ln>
        </p:spPr>
      </p:pic>
      <p:sp>
        <p:nvSpPr>
          <p:cNvPr id="68848014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Placa-mãe</a:t>
            </a:r>
            <a:endParaRPr lang="pt-BR"/>
          </a:p>
        </p:txBody>
      </p:sp>
      <p:sp>
        <p:nvSpPr>
          <p:cNvPr id="150477873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314455"/>
            <a:ext cx="4721524" cy="24391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 A </a:t>
            </a:r>
            <a:r>
              <a:rPr lang="pt-BR" sz="3200">
                <a:ea typeface="+mn-lt"/>
                <a:cs typeface="+mn-lt"/>
              </a:rPr>
              <a:t>placa-mãe</a:t>
            </a:r>
            <a:r>
              <a:rPr lang="pt-BR" sz="3200">
                <a:ea typeface="+mn-lt"/>
                <a:cs typeface="+mn-lt"/>
              </a:rPr>
              <a:t> é a peça principal do computador, onde todos os outros componentes são conectados.</a:t>
            </a:r>
            <a:endParaRPr lang="pt-BR"/>
          </a:p>
          <a:p>
            <a:pPr marL="0" indent="0" algn="just">
              <a:buNone/>
              <a:defRPr/>
            </a:pPr>
            <a:endParaRPr lang="pt-BR" sz="3200">
              <a:ea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7036689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CPU (Processador)</a:t>
            </a:r>
            <a:endParaRPr lang="pt-BR"/>
          </a:p>
        </p:txBody>
      </p:sp>
      <p:sp>
        <p:nvSpPr>
          <p:cNvPr id="172976215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486984"/>
            <a:ext cx="4764656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 A CPU (processador) é o "cérebro" do computador. Ela executa todas as tarefas e cálculos necessários para que os programas funcionem.</a:t>
            </a:r>
            <a:endParaRPr lang="pt-BR" sz="3200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79837143" name="Imagem 3" descr="Cpu Free Stock Photo - Public Domain Pictures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586645" y="-1179"/>
            <a:ext cx="4609956" cy="3136620"/>
          </a:xfrm>
          <a:prstGeom prst="rect">
            <a:avLst/>
          </a:prstGeom>
          <a:ln>
            <a:noFill/>
          </a:ln>
        </p:spPr>
      </p:pic>
      <p:pic>
        <p:nvPicPr>
          <p:cNvPr id="53444807" name="Imagem 4" descr="Uma imagem contendo eletrônico, circuit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107208" y="3829889"/>
            <a:ext cx="5080000" cy="302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8410143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Memória RAM</a:t>
            </a:r>
            <a:endParaRPr lang="pt-BR"/>
          </a:p>
        </p:txBody>
      </p:sp>
      <p:sp>
        <p:nvSpPr>
          <p:cNvPr id="741977849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5699184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 A memória RAM é onde o computador guarda temporariamente as informações enquanto estão sendo usadas.</a:t>
            </a:r>
            <a:endParaRPr lang="pt-BR"/>
          </a:p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 Quando o PC é desligado, os dados da RAM são apagados.</a:t>
            </a:r>
            <a:endParaRPr lang="pt-BR"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042054347" name="Imagem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3719999">
            <a:off x="6238983" y="1837239"/>
            <a:ext cx="6074435" cy="32020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5857668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Memória ROM</a:t>
            </a:r>
            <a:endParaRPr lang="pt-BR"/>
          </a:p>
        </p:txBody>
      </p:sp>
      <p:sp>
        <p:nvSpPr>
          <p:cNvPr id="13887299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4764656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>
                <a:ea typeface="+mn-lt"/>
                <a:cs typeface="+mn-lt"/>
              </a:rPr>
              <a:t> A memória ROM é um tipo de memória que armazena informações permanentes no computador, como as instruções básicas para ele ligar e iniciar o sistema.</a:t>
            </a:r>
            <a:endParaRPr/>
          </a:p>
          <a:p>
            <a:pPr indent="0">
              <a:buNone/>
              <a:defRPr/>
            </a:pPr>
            <a:r>
              <a:rPr lang="pt-BR">
                <a:ea typeface="+mn-lt"/>
                <a:cs typeface="+mn-lt"/>
              </a:rPr>
              <a:t> Diferente da RAM, os dados da ROM não são apagados quando o computador é desligado.</a:t>
            </a:r>
            <a:endParaRPr lang="pt-BR"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717217047" name="Imagem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90093" y="1746400"/>
            <a:ext cx="4997929" cy="38108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54487393" name="Imagem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587984" y="702335"/>
            <a:ext cx="5142335" cy="3742427"/>
          </a:xfrm>
          <a:prstGeom prst="rect">
            <a:avLst/>
          </a:prstGeom>
          <a:ln>
            <a:noFill/>
          </a:ln>
        </p:spPr>
      </p:pic>
      <p:sp>
        <p:nvSpPr>
          <p:cNvPr id="1533223496" name="Título 1"/>
          <p:cNvSpPr>
            <a:spLocks noGrp="1"/>
          </p:cNvSpPr>
          <p:nvPr>
            <p:ph type="title"/>
          </p:nvPr>
        </p:nvSpPr>
        <p:spPr bwMode="auto">
          <a:xfrm>
            <a:off x="291860" y="20068"/>
            <a:ext cx="5483524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Disco rígido</a:t>
            </a:r>
            <a:br>
              <a:rPr lang="pt-BR" b="1">
                <a:solidFill>
                  <a:srgbClr val="002060"/>
                </a:solidFill>
                <a:ea typeface="+mj-lt"/>
                <a:cs typeface="+mj-lt"/>
              </a:rPr>
            </a:b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(HD/SSD)</a:t>
            </a:r>
            <a:endParaRPr lang="pt-BR" b="1">
              <a:ea typeface="+mj-lt"/>
              <a:cs typeface="+mj-lt"/>
            </a:endParaRPr>
          </a:p>
        </p:txBody>
      </p:sp>
      <p:sp>
        <p:nvSpPr>
          <p:cNvPr id="104890110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523701"/>
            <a:ext cx="5785448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>
                <a:ea typeface="+mn-lt"/>
                <a:cs typeface="+mn-lt"/>
              </a:rPr>
              <a:t> O disco rígido (HD) ou SSD é o local onde o computador armazena todos os arquivos e programas, mesmo quando está desligado. </a:t>
            </a:r>
            <a:endParaRPr/>
          </a:p>
          <a:p>
            <a:pPr indent="0">
              <a:buNone/>
              <a:defRPr/>
            </a:pPr>
            <a:r>
              <a:rPr lang="pt-BR">
                <a:ea typeface="+mn-lt"/>
                <a:cs typeface="+mn-lt"/>
              </a:rPr>
              <a:t> O HD (Hard Disk) é mais lento e usa um disco giratório para gravar os dados. Já o SSD (</a:t>
            </a:r>
            <a:r>
              <a:rPr lang="pt-BR">
                <a:ea typeface="+mn-lt"/>
                <a:cs typeface="+mn-lt"/>
              </a:rPr>
              <a:t>Solid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>
                <a:ea typeface="+mn-lt"/>
                <a:cs typeface="+mn-lt"/>
              </a:rPr>
              <a:t>State</a:t>
            </a:r>
            <a:r>
              <a:rPr lang="pt-BR">
                <a:ea typeface="+mn-lt"/>
                <a:cs typeface="+mn-lt"/>
              </a:rPr>
              <a:t> Drive) é muito mais rápido, pois usa memória eletrônica, sem partes móveis.</a:t>
            </a: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269937599" name="Imagem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84023" y="3264083"/>
            <a:ext cx="5807502" cy="3996057"/>
          </a:xfrm>
          <a:prstGeom prst="rect">
            <a:avLst/>
          </a:prstGeom>
          <a:ln>
            <a:noFill/>
          </a:ln>
        </p:spPr>
      </p:pic>
      <p:pic>
        <p:nvPicPr>
          <p:cNvPr id="1743090976" name="Imagem 1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57106" y="26598"/>
            <a:ext cx="3699073" cy="356989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35182179" name="Imagem 4" descr="Uma imagem contendo forno, fogão, relógio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37967" y="3247413"/>
            <a:ext cx="4252366" cy="3612458"/>
          </a:xfrm>
          <a:prstGeom prst="rect">
            <a:avLst/>
          </a:prstGeom>
          <a:ln>
            <a:noFill/>
          </a:ln>
        </p:spPr>
      </p:pic>
      <p:sp>
        <p:nvSpPr>
          <p:cNvPr id="2082540591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Fonte</a:t>
            </a:r>
            <a:endParaRPr lang="pt-BR"/>
          </a:p>
        </p:txBody>
      </p:sp>
      <p:sp>
        <p:nvSpPr>
          <p:cNvPr id="167799146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710607"/>
            <a:ext cx="6403674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 A fonte de alimentação é o componente que fornece energia para o computador. Ela transforma a eletricidade da tomada em uma voltagem adequada para cada peça, garantindo que tudo funcione corretamente e com segurança.</a:t>
            </a: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526195521" name="Imagem 7" descr="Desenho técnic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47230" y="-5922"/>
            <a:ext cx="3381728" cy="310297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846080" name="Título 1"/>
          <p:cNvSpPr>
            <a:spLocks noGrp="1"/>
          </p:cNvSpPr>
          <p:nvPr>
            <p:ph type="title"/>
          </p:nvPr>
        </p:nvSpPr>
        <p:spPr bwMode="auto">
          <a:xfrm>
            <a:off x="291860" y="1127125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Periféricos</a:t>
            </a:r>
            <a:endParaRPr lang="pt-BR"/>
          </a:p>
        </p:txBody>
      </p:sp>
      <p:sp>
        <p:nvSpPr>
          <p:cNvPr id="47028786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486984"/>
            <a:ext cx="9796731" cy="373311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 algn="just">
              <a:buNone/>
              <a:defRPr/>
            </a:pPr>
            <a:r>
              <a:rPr lang="pt-BR" sz="3200">
                <a:ea typeface="+mn-lt"/>
                <a:cs typeface="+mn-lt"/>
              </a:rPr>
              <a:t> Dispositivos que ajudam a usar o computador, mas não fazem parte do seu funcionamento interno. </a:t>
            </a:r>
            <a:endParaRPr lang="pt-BR"/>
          </a:p>
          <a:p>
            <a:pPr indent="0" algn="just">
              <a:buNone/>
              <a:defRPr/>
            </a:pPr>
            <a:r>
              <a:rPr lang="pt-BR" sz="3200">
                <a:ea typeface="+mn-lt"/>
                <a:cs typeface="+mn-lt"/>
              </a:rPr>
              <a:t> Eles podem ser de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entrada </a:t>
            </a:r>
            <a:r>
              <a:rPr lang="pt-BR" sz="3200">
                <a:ea typeface="+mn-lt"/>
                <a:cs typeface="+mn-lt"/>
              </a:rPr>
              <a:t>(como teclado e mouse, que enviam comandos) ou de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saída </a:t>
            </a:r>
            <a:r>
              <a:rPr lang="pt-BR" sz="3200">
                <a:ea typeface="+mn-lt"/>
                <a:cs typeface="+mn-lt"/>
              </a:rPr>
              <a:t>(como monitor e impressora, que exibem informações). </a:t>
            </a:r>
            <a:endParaRPr/>
          </a:p>
          <a:p>
            <a:pPr indent="0" algn="just">
              <a:buNone/>
              <a:defRPr/>
            </a:pPr>
            <a:r>
              <a:rPr lang="pt-BR" sz="3200">
                <a:ea typeface="+mn-lt"/>
                <a:cs typeface="+mn-lt"/>
              </a:rPr>
              <a:t> Alguns, como </a:t>
            </a:r>
            <a:r>
              <a:rPr lang="pt-BR" sz="3200">
                <a:ea typeface="+mn-lt"/>
                <a:cs typeface="+mn-lt"/>
              </a:rPr>
              <a:t>pendrives</a:t>
            </a:r>
            <a:r>
              <a:rPr lang="pt-BR" sz="3200">
                <a:ea typeface="+mn-lt"/>
                <a:cs typeface="+mn-lt"/>
              </a:rPr>
              <a:t> e fones de ouvido, podem ser de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entrada e saída</a:t>
            </a:r>
            <a:r>
              <a:rPr lang="pt-BR" sz="3200">
                <a:ea typeface="+mn-lt"/>
                <a:cs typeface="+mn-lt"/>
              </a:rPr>
              <a:t>.</a:t>
            </a: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854866" name="Título 1"/>
          <p:cNvSpPr>
            <a:spLocks noGrp="1"/>
          </p:cNvSpPr>
          <p:nvPr>
            <p:ph type="title"/>
          </p:nvPr>
        </p:nvSpPr>
        <p:spPr bwMode="auto">
          <a:xfrm>
            <a:off x="291860" y="20068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Dispositivo de armazenamento de dados portáteis</a:t>
            </a:r>
            <a:endParaRPr lang="pt-BR" b="1"/>
          </a:p>
        </p:txBody>
      </p:sp>
      <p:sp>
        <p:nvSpPr>
          <p:cNvPr id="3780589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595587"/>
            <a:ext cx="6216769" cy="4854545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 Os dispositivos de armazenamento de dados portáteis são usados para guardar e transportar arquivos de um computador para outro.</a:t>
            </a:r>
            <a:endParaRPr/>
          </a:p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 Alguns exemplos são </a:t>
            </a:r>
            <a:r>
              <a:rPr lang="pt-BR" sz="3200">
                <a:ea typeface="+mn-lt"/>
                <a:cs typeface="+mn-lt"/>
              </a:rPr>
              <a:t>pendrives</a:t>
            </a:r>
            <a:r>
              <a:rPr lang="pt-BR" sz="3200">
                <a:ea typeface="+mn-lt"/>
                <a:cs typeface="+mn-lt"/>
              </a:rPr>
              <a:t>, cartões de memória e HDs/</a:t>
            </a:r>
            <a:r>
              <a:rPr lang="pt-BR" sz="3200">
                <a:ea typeface="+mn-lt"/>
                <a:cs typeface="+mn-lt"/>
              </a:rPr>
              <a:t>SSDs</a:t>
            </a:r>
            <a:r>
              <a:rPr lang="pt-BR" sz="3200">
                <a:ea typeface="+mn-lt"/>
                <a:cs typeface="+mn-lt"/>
              </a:rPr>
              <a:t> externos.</a:t>
            </a:r>
            <a:endParaRPr lang="pt-BR" sz="3200"/>
          </a:p>
        </p:txBody>
      </p:sp>
      <p:pic>
        <p:nvPicPr>
          <p:cNvPr id="7984323" name="Imagem 12" descr="图片素材 : 孤立, 电缆, 宏, 字体, 电子产品, pendrive, 高技术, 电脑配件, 摄影师的设备, 存储卡, 现代媒体, 白色 ..."/>
          <p:cNvPicPr>
            <a:picLocks noChangeAspect="1"/>
          </p:cNvPicPr>
          <p:nvPr/>
        </p:nvPicPr>
        <p:blipFill>
          <a:blip r:embed="rId3"/>
          <a:srcRect l="3302" t="0" r="5974" b="0"/>
          <a:stretch/>
        </p:blipFill>
        <p:spPr bwMode="auto">
          <a:xfrm>
            <a:off x="6685472" y="1387415"/>
            <a:ext cx="5247749" cy="5262119"/>
          </a:xfrm>
          <a:prstGeom prst="flowChartConnector">
            <a:avLst/>
          </a:prstGeom>
        </p:spPr>
      </p:pic>
      <p:pic>
        <p:nvPicPr>
          <p:cNvPr id="81524586" name="Imagem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90970" y="5145403"/>
            <a:ext cx="1714286" cy="1714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5877209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Monitor</a:t>
            </a:r>
            <a:endParaRPr/>
          </a:p>
        </p:txBody>
      </p:sp>
      <p:sp>
        <p:nvSpPr>
          <p:cNvPr id="72677761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509324"/>
            <a:ext cx="4764656" cy="383375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 O monitor é a "tela" do computador, onde as imagens, vídeos e textos são exibidos. </a:t>
            </a:r>
            <a:endParaRPr lang="pt-BR" sz="3200">
              <a:ea typeface="+mn-lt"/>
              <a:cs typeface="+mn-lt"/>
            </a:endParaRPr>
          </a:p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 É um dos principais meios de interação entre o usuário e o computador.</a:t>
            </a:r>
            <a:endParaRPr lang="pt-BR" sz="3200">
              <a:ea typeface="+mn-lt"/>
              <a:cs typeface="+mn-lt"/>
            </a:endParaRPr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160996377" name="Imagem 7" descr="Monitor de computador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>
            <a:off x="6298083" y="386033"/>
            <a:ext cx="5893119" cy="64741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07468632" name="Imagem 4" descr="Microsoft Office 365 » Information Technology Services"/>
          <p:cNvPicPr>
            <a:picLocks noChangeAspect="1"/>
          </p:cNvPicPr>
          <p:nvPr/>
        </p:nvPicPr>
        <p:blipFill>
          <a:blip r:embed="rId3"/>
          <a:srcRect l="32284" t="0" r="32284" b="0"/>
          <a:stretch/>
        </p:blipFill>
        <p:spPr bwMode="auto">
          <a:xfrm>
            <a:off x="5311702" y="10"/>
            <a:ext cx="6878774" cy="6857990"/>
          </a:xfrm>
          <a:custGeom>
            <a:avLst/>
            <a:gdLst/>
            <a:ahLst/>
            <a:cxnLst/>
            <a:rect l="l" t="t" r="r" b="b"/>
            <a:pathLst>
              <a:path w="6878775" h="6858000" fill="norm" stroke="1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236659607" name="CaixaDeTexto 7"/>
          <p:cNvSpPr txBox="1"/>
          <p:nvPr/>
        </p:nvSpPr>
        <p:spPr bwMode="auto">
          <a:xfrm>
            <a:off x="607632" y="548231"/>
            <a:ext cx="52736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4400" b="1">
                <a:solidFill>
                  <a:srgbClr val="002060"/>
                </a:solidFill>
                <a:latin typeface="Gill Sans MT"/>
              </a:rPr>
              <a:t>Estrutura do curso</a:t>
            </a:r>
            <a:endParaRPr lang="pt-BR" sz="4400"/>
          </a:p>
        </p:txBody>
      </p:sp>
      <p:sp>
        <p:nvSpPr>
          <p:cNvPr id="928589254" name="CaixaDeTexto 8"/>
          <p:cNvSpPr txBox="1"/>
          <p:nvPr/>
        </p:nvSpPr>
        <p:spPr bwMode="auto">
          <a:xfrm>
            <a:off x="612549" y="2068445"/>
            <a:ext cx="5073771" cy="2228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 b="1">
                <a:solidFill>
                  <a:srgbClr val="002060"/>
                </a:solidFill>
                <a:latin typeface="Aptos"/>
              </a:rPr>
              <a:t>Windows 10</a:t>
            </a:r>
            <a:endParaRPr lang="en-US" sz="3200">
              <a:solidFill>
                <a:srgbClr val="00206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>
                <a:latin typeface="Aptos"/>
              </a:rPr>
              <a:t>Word</a:t>
            </a:r>
            <a:endParaRPr lang="en-US" sz="32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>
                <a:latin typeface="Aptos"/>
              </a:rPr>
              <a:t>Excel</a:t>
            </a:r>
            <a:endParaRPr lang="en-US" sz="32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>
                <a:latin typeface="Aptos"/>
              </a:rPr>
              <a:t>PowerPoint</a:t>
            </a:r>
            <a:endParaRPr lang="en-US" sz="3200">
              <a:latin typeface="Apt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30259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Teclado</a:t>
            </a:r>
            <a:endParaRPr/>
          </a:p>
        </p:txBody>
      </p:sp>
      <p:sp>
        <p:nvSpPr>
          <p:cNvPr id="1694022107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6173637" cy="3071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 O teclado é um periférico de entrada usado para digitar textos, comandos e controlar o computador. </a:t>
            </a:r>
            <a:endParaRPr sz="3200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08785781" name="Imagem 7" descr="Teclado de computador&#10;&#10;O conteúdo gerado por IA pode estar incorreto."/>
          <p:cNvPicPr>
            <a:picLocks noChangeAspect="1"/>
          </p:cNvPicPr>
          <p:nvPr/>
        </p:nvPicPr>
        <p:blipFill>
          <a:blip r:embed="rId3"/>
          <a:srcRect l="-287" t="181" r="-66" b="-147"/>
          <a:stretch/>
        </p:blipFill>
        <p:spPr bwMode="auto">
          <a:xfrm rot="19020000">
            <a:off x="5620050" y="1182122"/>
            <a:ext cx="6636943" cy="36884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878442" name="Imagem 17"/>
          <p:cNvPicPr>
            <a:picLocks noChangeAspect="1"/>
          </p:cNvPicPr>
          <p:nvPr/>
        </p:nvPicPr>
        <p:blipFill>
          <a:blip r:embed="rId3"/>
          <a:srcRect l="22474" t="368" r="19325" b="111"/>
          <a:stretch/>
        </p:blipFill>
        <p:spPr bwMode="auto">
          <a:xfrm rot="1980000">
            <a:off x="8261677" y="1303351"/>
            <a:ext cx="3424933" cy="5885029"/>
          </a:xfrm>
          <a:prstGeom prst="rect">
            <a:avLst/>
          </a:prstGeom>
          <a:ln>
            <a:noFill/>
          </a:ln>
        </p:spPr>
      </p:pic>
      <p:sp>
        <p:nvSpPr>
          <p:cNvPr id="1863214171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Mouse</a:t>
            </a:r>
            <a:endParaRPr/>
          </a:p>
        </p:txBody>
      </p:sp>
      <p:sp>
        <p:nvSpPr>
          <p:cNvPr id="141435694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710607"/>
            <a:ext cx="4965939" cy="410692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 O mouse é um periférico de entrada que permite mover o cursor na tela e interagir com os itens do computador. </a:t>
            </a:r>
            <a:endParaRPr lang="pt-BR" sz="3200">
              <a:ea typeface="+mn-lt"/>
              <a:cs typeface="+mn-lt"/>
            </a:endParaRPr>
          </a:p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 Ele facilita a navegação, permitindo clicar, arrastar e selecionar objetos com precisão.</a:t>
            </a:r>
            <a:endParaRPr lang="pt-BR" sz="3200">
              <a:ea typeface="+mn-lt"/>
              <a:cs typeface="+mn-lt"/>
            </a:endParaRPr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990210838" name="Imagem 7" descr="Logotip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324653" y="472296"/>
            <a:ext cx="3210466" cy="329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41426501" name="Imagem 13" descr="Uma imagem contendo objeto, relógio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65321" y="-2396"/>
            <a:ext cx="3579963" cy="2506454"/>
          </a:xfrm>
          <a:prstGeom prst="rect">
            <a:avLst/>
          </a:prstGeom>
          <a:ln>
            <a:noFill/>
          </a:ln>
        </p:spPr>
      </p:pic>
      <p:sp>
        <p:nvSpPr>
          <p:cNvPr id="1056652099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Fones de ouvido</a:t>
            </a:r>
            <a:endParaRPr/>
          </a:p>
        </p:txBody>
      </p:sp>
      <p:sp>
        <p:nvSpPr>
          <p:cNvPr id="198986164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055663"/>
            <a:ext cx="4908429" cy="2755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 Os fones de ouvido são periféricos de áudio que permitem ouvir sons do computador de forma privada, sem precisar de caixas de som.</a:t>
            </a:r>
            <a:endParaRPr sz="3200"/>
          </a:p>
        </p:txBody>
      </p:sp>
      <p:pic>
        <p:nvPicPr>
          <p:cNvPr id="1011382461" name="Imagem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-600000">
            <a:off x="6437751" y="2183202"/>
            <a:ext cx="5815063" cy="45188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47669900" name="Imagem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842510" y="263321"/>
            <a:ext cx="3384001" cy="3412757"/>
          </a:xfrm>
          <a:prstGeom prst="rect">
            <a:avLst/>
          </a:prstGeom>
          <a:ln>
            <a:noFill/>
          </a:ln>
        </p:spPr>
      </p:pic>
      <p:pic>
        <p:nvPicPr>
          <p:cNvPr id="705671400" name="Imagem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7869" y="4538572"/>
            <a:ext cx="3810000" cy="2324100"/>
          </a:xfrm>
          <a:prstGeom prst="rect">
            <a:avLst/>
          </a:prstGeom>
          <a:ln>
            <a:noFill/>
          </a:ln>
        </p:spPr>
      </p:pic>
      <p:pic>
        <p:nvPicPr>
          <p:cNvPr id="567721397" name="Imagem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745308" y="3965993"/>
            <a:ext cx="3578403" cy="2894163"/>
          </a:xfrm>
          <a:prstGeom prst="rect">
            <a:avLst/>
          </a:prstGeom>
          <a:ln>
            <a:noFill/>
          </a:ln>
        </p:spPr>
      </p:pic>
      <p:pic>
        <p:nvPicPr>
          <p:cNvPr id="1303824005" name="Imagem 17" descr="1080P Webcam with Microphone, HD Webcam Web Camera with Tripod Stand ...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145" y="98486"/>
            <a:ext cx="4134389" cy="4260012"/>
          </a:xfrm>
          <a:prstGeom prst="rect">
            <a:avLst/>
          </a:prstGeom>
          <a:ln>
            <a:noFill/>
          </a:ln>
        </p:spPr>
      </p:pic>
      <p:pic>
        <p:nvPicPr>
          <p:cNvPr id="506079513" name="Imagem 4" descr="Texto&#10;&#10;O conteúdo gerado por IA pode estar incorreto.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818353" y="98484"/>
            <a:ext cx="3368616" cy="3426125"/>
          </a:xfrm>
          <a:prstGeom prst="rect">
            <a:avLst/>
          </a:prstGeom>
          <a:ln>
            <a:noFill/>
          </a:ln>
        </p:spPr>
      </p:pic>
      <p:pic>
        <p:nvPicPr>
          <p:cNvPr id="1836450244" name="Imagem 1" descr="Caixa de Som Edifier R1080bt Home Studio com Bluetooth - RCK AUDIO ...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9028773" y="3434031"/>
            <a:ext cx="3206564" cy="342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4330635" name="Imagen 4"/>
          <p:cNvPicPr>
            <a:picLocks noChangeAspect="1"/>
          </p:cNvPicPr>
          <p:nvPr/>
        </p:nvPicPr>
        <p:blipFill>
          <a:blip r:embed="rId3"/>
          <a:srcRect l="9000" t="0" r="1" b="1"/>
          <a:stretch/>
        </p:blipFill>
        <p:spPr bwMode="auto">
          <a:xfrm>
            <a:off x="344046" y="309964"/>
            <a:ext cx="5591088" cy="5591091"/>
          </a:xfrm>
          <a:custGeom>
            <a:avLst/>
            <a:gdLst/>
            <a:ahLst/>
            <a:cxnLst/>
            <a:rect l="l" t="t" r="r" b="b"/>
            <a:pathLst>
              <a:path w="4627646" h="4627648" fill="norm" stroke="1" extrusionOk="0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1193935048" name="Imagen 3" descr="Imagen que contiene computadora, tabla, firmar&#10;&#10;El contenido generado por inteligencia artificial puede ser incorrecto."/>
          <p:cNvPicPr>
            <a:picLocks noChangeAspect="1"/>
          </p:cNvPicPr>
          <p:nvPr/>
        </p:nvPicPr>
        <p:blipFill>
          <a:blip r:embed="rId4"/>
          <a:srcRect l="0" t="3500" r="3" b="3"/>
          <a:stretch/>
        </p:blipFill>
        <p:spPr bwMode="auto">
          <a:xfrm>
            <a:off x="6098716" y="309964"/>
            <a:ext cx="5591088" cy="5591091"/>
          </a:xfrm>
          <a:custGeom>
            <a:avLst/>
            <a:gdLst/>
            <a:ahLst/>
            <a:cxnLst/>
            <a:rect l="l" t="t" r="r" b="b"/>
            <a:pathLst>
              <a:path w="4627646" h="4627648" fill="norm" stroke="1" extrusionOk="0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4620256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2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403145716" name="Agrupar 8"/>
          <p:cNvGrpSpPr/>
          <p:nvPr/>
        </p:nvGrpSpPr>
        <p:grpSpPr bwMode="auto"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11729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91890" y="2935793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SOFTWARE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77093997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2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741281589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  <a:ea typeface="+mn-lt"/>
                  <a:cs typeface="+mn-lt"/>
                </a:rPr>
                <a:t>SOFTWARE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511268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77483" y="1868758"/>
            <a:ext cx="5555412" cy="34886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  <a:defRPr/>
            </a:pPr>
            <a:r>
              <a:rPr lang="pt-BR" sz="3200"/>
              <a:t> É a </a:t>
            </a:r>
            <a:r>
              <a:rPr lang="pt-BR" sz="3200" b="1"/>
              <a:t>parte lógica </a:t>
            </a:r>
            <a:r>
              <a:rPr lang="pt-BR" sz="3200"/>
              <a:t>que permite a</a:t>
            </a:r>
            <a:r>
              <a:rPr lang="pt-BR" sz="3200" b="1"/>
              <a:t> um dispositivo eletrônico ou computador </a:t>
            </a:r>
            <a:r>
              <a:rPr lang="pt-BR" sz="3200"/>
              <a:t>executar tarefas específicas.</a:t>
            </a:r>
            <a:endParaRPr lang="pt-BR"/>
          </a:p>
          <a:p>
            <a:pPr marL="0" indent="0" algn="just">
              <a:buNone/>
              <a:defRPr/>
            </a:pPr>
            <a:r>
              <a:rPr lang="pt-BR" sz="3200"/>
              <a:t> São exemplos de softwares o </a:t>
            </a:r>
            <a:r>
              <a:rPr lang="pt-BR" sz="3200" b="1">
                <a:solidFill>
                  <a:srgbClr val="002060"/>
                </a:solidFill>
              </a:rPr>
              <a:t>sistema operacional </a:t>
            </a:r>
            <a:r>
              <a:rPr lang="pt-BR" sz="3200">
                <a:solidFill>
                  <a:srgbClr val="000000"/>
                </a:solidFill>
              </a:rPr>
              <a:t>e  </a:t>
            </a:r>
            <a:r>
              <a:rPr lang="pt-BR" sz="3200" b="1">
                <a:solidFill>
                  <a:srgbClr val="002060"/>
                </a:solidFill>
              </a:rPr>
              <a:t>aplicações</a:t>
            </a:r>
            <a:r>
              <a:rPr lang="pt-BR" sz="3200"/>
              <a:t>.</a:t>
            </a:r>
            <a:endParaRPr lang="pt-BR"/>
          </a:p>
        </p:txBody>
      </p:sp>
      <p:pic>
        <p:nvPicPr>
          <p:cNvPr id="515259199" name="Imagem 7"/>
          <p:cNvPicPr>
            <a:picLocks noChangeAspect="1"/>
          </p:cNvPicPr>
          <p:nvPr/>
        </p:nvPicPr>
        <p:blipFill>
          <a:blip r:embed="rId3"/>
          <a:srcRect l="0" t="131" r="63527" b="-1862"/>
          <a:stretch/>
        </p:blipFill>
        <p:spPr bwMode="auto">
          <a:xfrm>
            <a:off x="5955642" y="-29895"/>
            <a:ext cx="3122643" cy="3127630"/>
          </a:xfrm>
          <a:prstGeom prst="rect">
            <a:avLst/>
          </a:prstGeom>
        </p:spPr>
      </p:pic>
      <p:pic>
        <p:nvPicPr>
          <p:cNvPr id="989434364" name="Imagem 10"/>
          <p:cNvPicPr>
            <a:picLocks noChangeAspect="1"/>
          </p:cNvPicPr>
          <p:nvPr/>
        </p:nvPicPr>
        <p:blipFill>
          <a:blip r:embed="rId3"/>
          <a:srcRect l="34337" t="-3724" r="31212" b="587"/>
          <a:stretch/>
        </p:blipFill>
        <p:spPr bwMode="auto">
          <a:xfrm>
            <a:off x="9813666" y="206587"/>
            <a:ext cx="1525314" cy="1508453"/>
          </a:xfrm>
          <a:prstGeom prst="rect">
            <a:avLst/>
          </a:prstGeom>
        </p:spPr>
      </p:pic>
      <p:pic>
        <p:nvPicPr>
          <p:cNvPr id="1573215203" name="Imagem 11"/>
          <p:cNvPicPr>
            <a:picLocks noChangeAspect="1"/>
          </p:cNvPicPr>
          <p:nvPr/>
        </p:nvPicPr>
        <p:blipFill>
          <a:blip r:embed="rId3"/>
          <a:srcRect l="69539" t="0" r="-200" b="587"/>
          <a:stretch/>
        </p:blipFill>
        <p:spPr bwMode="auto">
          <a:xfrm>
            <a:off x="8601072" y="1433421"/>
            <a:ext cx="1540705" cy="1690812"/>
          </a:xfrm>
          <a:prstGeom prst="rect">
            <a:avLst/>
          </a:prstGeom>
        </p:spPr>
      </p:pic>
      <p:pic>
        <p:nvPicPr>
          <p:cNvPr id="1551042589" name="Imagem 12" descr="Logotip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5400000">
            <a:off x="9618452" y="3063276"/>
            <a:ext cx="3766869" cy="1076506"/>
          </a:xfrm>
          <a:prstGeom prst="rect">
            <a:avLst/>
          </a:prstGeom>
        </p:spPr>
      </p:pic>
      <p:pic>
        <p:nvPicPr>
          <p:cNvPr id="1635307077" name="Imagem 17" descr="Free stock photo of messenger, whatsapp, WhatsApp app"/>
          <p:cNvPicPr>
            <a:picLocks noChangeAspect="1"/>
          </p:cNvPicPr>
          <p:nvPr/>
        </p:nvPicPr>
        <p:blipFill>
          <a:blip r:embed="rId5"/>
          <a:srcRect l="35408" t="0" r="9635" b="-603"/>
          <a:stretch/>
        </p:blipFill>
        <p:spPr bwMode="auto">
          <a:xfrm>
            <a:off x="6098821" y="3110470"/>
            <a:ext cx="4018716" cy="3800197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1548951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Sistema Operacional</a:t>
            </a:r>
            <a:endParaRPr/>
          </a:p>
        </p:txBody>
      </p:sp>
      <p:sp>
        <p:nvSpPr>
          <p:cNvPr id="609024716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60000"/>
              </a:lnSpc>
              <a:spcBef>
                <a:spcPts val="500"/>
              </a:spcBef>
              <a:buNone/>
              <a:defRPr/>
            </a:pPr>
            <a:r>
              <a:rPr lang="pt-BR" sz="3200">
                <a:ea typeface="+mn-lt"/>
                <a:cs typeface="+mn-lt"/>
              </a:rPr>
              <a:t>Software fundamental que gerencia os recursos de hardware e permite a interação do usuário.</a:t>
            </a:r>
            <a:endParaRPr lang="pt-BR"/>
          </a:p>
          <a:p>
            <a:pPr marL="0" indent="0">
              <a:lnSpc>
                <a:spcPct val="160000"/>
              </a:lnSpc>
              <a:buNone/>
              <a:defRPr/>
            </a:pPr>
            <a:endParaRPr lang="pt-BR" sz="3200"/>
          </a:p>
          <a:p>
            <a:pPr>
              <a:buNone/>
              <a:defRPr/>
            </a:pPr>
            <a:r>
              <a:rPr lang="pt-BR" sz="3200"/>
              <a:t>Exemplos: Android, iOS, Linux, </a:t>
            </a:r>
            <a:r>
              <a:rPr lang="pt-BR" sz="3200"/>
              <a:t>macOS</a:t>
            </a:r>
            <a:r>
              <a:rPr lang="pt-BR" sz="3200"/>
              <a:t> e </a:t>
            </a:r>
            <a:r>
              <a:rPr lang="pt-BR" sz="3200" b="1">
                <a:solidFill>
                  <a:srgbClr val="002060"/>
                </a:solidFill>
              </a:rPr>
              <a:t>Windows</a:t>
            </a:r>
            <a:r>
              <a:rPr lang="pt-BR" sz="3200"/>
              <a:t>.</a:t>
            </a:r>
            <a:endParaRPr/>
          </a:p>
          <a:p>
            <a:pPr marL="0" indent="0">
              <a:lnSpc>
                <a:spcPct val="160000"/>
              </a:lnSpc>
              <a:buNone/>
              <a:defRPr/>
            </a:pPr>
            <a:endParaRPr lang="pt-BR" sz="3200"/>
          </a:p>
          <a:p>
            <a:pPr>
              <a:defRPr/>
            </a:pPr>
            <a:endParaRPr lang="pt-BR"/>
          </a:p>
          <a:p>
            <a:pPr>
              <a:defRPr/>
            </a:pPr>
            <a:endParaRPr lang="pt-BR"/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24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24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02471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2227377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Softwares utilitários</a:t>
            </a:r>
            <a:endParaRPr/>
          </a:p>
        </p:txBody>
      </p:sp>
      <p:sp>
        <p:nvSpPr>
          <p:cNvPr id="1858573587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Programas que realizam funções específicas relacionadas ao gerenciamento do computador.</a:t>
            </a:r>
            <a:endParaRPr/>
          </a:p>
          <a:p>
            <a:pPr marL="0" indent="0">
              <a:buNone/>
              <a:defRPr/>
            </a:pPr>
            <a:endParaRPr lang="pt-BR" sz="3200">
              <a:ea typeface="+mn-lt"/>
              <a:cs typeface="+mn-lt"/>
            </a:endParaRPr>
          </a:p>
          <a:p>
            <a:pPr>
              <a:buNone/>
              <a:defRPr/>
            </a:pPr>
            <a:r>
              <a:rPr lang="pt-BR" sz="3200">
                <a:ea typeface="+mn-lt"/>
                <a:cs typeface="+mn-lt"/>
              </a:rPr>
              <a:t>Compactadores de arquivos (como </a:t>
            </a:r>
            <a:r>
              <a:rPr lang="pt-BR" sz="3200">
                <a:ea typeface="+mn-lt"/>
                <a:cs typeface="+mn-lt"/>
              </a:rPr>
              <a:t>WinRar</a:t>
            </a:r>
            <a:r>
              <a:rPr lang="pt-BR" sz="3200">
                <a:ea typeface="+mn-lt"/>
                <a:cs typeface="+mn-lt"/>
              </a:rPr>
              <a:t>),</a:t>
            </a:r>
            <a:endParaRPr lang="pt-BR"/>
          </a:p>
          <a:p>
            <a:pPr>
              <a:buNone/>
              <a:defRPr/>
            </a:pPr>
            <a:r>
              <a:rPr lang="pt-BR" sz="3200">
                <a:ea typeface="+mn-lt"/>
                <a:cs typeface="+mn-lt"/>
              </a:rPr>
              <a:t>Antivírus,</a:t>
            </a:r>
            <a:endParaRPr lang="pt-BR"/>
          </a:p>
          <a:p>
            <a:pPr>
              <a:buNone/>
              <a:defRPr/>
            </a:pPr>
            <a:r>
              <a:rPr lang="pt-BR" sz="3200">
                <a:ea typeface="+mn-lt"/>
                <a:cs typeface="+mn-lt"/>
              </a:rPr>
              <a:t>Programas de backup,</a:t>
            </a:r>
            <a:endParaRPr lang="pt-BR"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Ferramentas de otimização do sistema.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7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73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73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73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73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857358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17250290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2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438192823" name="Agrupar 8"/>
          <p:cNvGrpSpPr/>
          <p:nvPr/>
        </p:nvGrpSpPr>
        <p:grpSpPr bwMode="auto"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11729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91890" y="2935793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INFORMÁTICA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15321493" name="Imagem 4" descr="Tabela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88907" y="609331"/>
            <a:ext cx="7072222" cy="5193642"/>
          </a:xfrm>
          <a:prstGeom prst="rect">
            <a:avLst/>
          </a:prstGeom>
        </p:spPr>
      </p:pic>
      <p:pic>
        <p:nvPicPr>
          <p:cNvPr id="1772370883" name="Imagem 6" descr="Interface gráfica do usuário, Gráfico&#10;&#10;O conteúdo gerado por IA pode estar incorreto."/>
          <p:cNvPicPr>
            <a:picLocks noChangeAspect="1"/>
          </p:cNvPicPr>
          <p:nvPr/>
        </p:nvPicPr>
        <p:blipFill>
          <a:blip r:embed="rId4"/>
          <a:srcRect l="0" t="0" r="-376" b="4486"/>
          <a:stretch/>
        </p:blipFill>
        <p:spPr bwMode="auto">
          <a:xfrm>
            <a:off x="7466701" y="2271892"/>
            <a:ext cx="3843447" cy="4586123"/>
          </a:xfrm>
          <a:prstGeom prst="rect">
            <a:avLst/>
          </a:prstGeom>
        </p:spPr>
      </p:pic>
      <p:pic>
        <p:nvPicPr>
          <p:cNvPr id="618844502" name="Imagem 5" descr="Antivirus vs Internet Security [Security Software Comparison]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607834" y="613040"/>
            <a:ext cx="4712898" cy="2210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436546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Softwares de aplicação </a:t>
            </a:r>
            <a:endParaRPr/>
          </a:p>
        </p:txBody>
      </p:sp>
      <p:sp>
        <p:nvSpPr>
          <p:cNvPr id="186687408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Programas que realizam tarefas específicas para os usuários.</a:t>
            </a:r>
            <a:endParaRPr lang="pt-BR" sz="3200"/>
          </a:p>
          <a:p>
            <a:pPr marL="0" indent="0">
              <a:buNone/>
              <a:defRPr/>
            </a:pPr>
            <a:endParaRPr lang="pt-BR" sz="3200"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Exemplos incluem: Editores de texto (como o Word), </a:t>
            </a:r>
            <a:endParaRPr lang="pt-BR"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Planilhas eletrônicas (como o Excel),</a:t>
            </a:r>
            <a:endParaRPr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Navegadores web, </a:t>
            </a:r>
            <a:endParaRPr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Jogos, </a:t>
            </a:r>
            <a:endParaRPr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Aplicativos de edição de imagem e vídeo.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87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87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87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87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87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87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68740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10362669" name="Agrupar 9"/>
          <p:cNvGrpSpPr/>
          <p:nvPr/>
        </p:nvGrpSpPr>
        <p:grpSpPr bwMode="auto">
          <a:xfrm>
            <a:off x="1015042" y="457738"/>
            <a:ext cx="10495168" cy="5976129"/>
            <a:chOff x="1015042" y="457738"/>
            <a:chExt cx="10495168" cy="5976129"/>
          </a:xfrm>
        </p:grpSpPr>
        <p:pic>
          <p:nvPicPr>
            <p:cNvPr id="6" name="Imagem 5" descr="Uma imagem contendo Interface gráfica do usuário&#10;&#10;O conteúdo gerado por IA pode estar incorreto.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15042" y="457738"/>
              <a:ext cx="10176292" cy="595689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tângulo 8"/>
            <p:cNvSpPr/>
            <p:nvPr/>
          </p:nvSpPr>
          <p:spPr bwMode="auto">
            <a:xfrm>
              <a:off x="7072525" y="4150894"/>
              <a:ext cx="4437685" cy="2282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7375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Navegadores</a:t>
            </a:r>
            <a:endParaRPr/>
          </a:p>
        </p:txBody>
      </p:sp>
      <p:pic>
        <p:nvPicPr>
          <p:cNvPr id="710290294" name="Imagem 3" descr="Chrome Logo Valor Historia Png Images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64701" y="2501661"/>
            <a:ext cx="3260784" cy="1833472"/>
          </a:xfrm>
          <a:prstGeom prst="rect">
            <a:avLst/>
          </a:prstGeom>
        </p:spPr>
      </p:pic>
      <p:pic>
        <p:nvPicPr>
          <p:cNvPr id="328914609" name="Imagem 5" descr="&quot;Microsoft Edge&quot; Icon - Download for free – Iconduck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54437" y="2530415"/>
            <a:ext cx="1837427" cy="1825925"/>
          </a:xfrm>
          <a:prstGeom prst="rect">
            <a:avLst/>
          </a:prstGeom>
          <a:ln>
            <a:noFill/>
          </a:ln>
        </p:spPr>
      </p:pic>
      <p:pic>
        <p:nvPicPr>
          <p:cNvPr id="679570842" name="Imagem 6" descr="Internet Explorer como diferencia entre la Microsoft de ayer y la de ..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668437" y="2501661"/>
            <a:ext cx="1837427" cy="1825925"/>
          </a:xfrm>
          <a:prstGeom prst="rect">
            <a:avLst/>
          </a:prstGeom>
          <a:ln>
            <a:noFill/>
          </a:ln>
        </p:spPr>
      </p:pic>
      <p:pic>
        <p:nvPicPr>
          <p:cNvPr id="79812372" name="Imagem 7" descr="Resultado de imagem para Firefox Novo Logo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580623" y="2508849"/>
            <a:ext cx="1772189" cy="1841739"/>
          </a:xfrm>
          <a:prstGeom prst="rect">
            <a:avLst/>
          </a:prstGeom>
          <a:ln>
            <a:noFill/>
          </a:ln>
        </p:spPr>
      </p:pic>
      <p:pic>
        <p:nvPicPr>
          <p:cNvPr id="1732914431" name="Imagem 8" descr="Opera – Logos Download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42514" y="2530416"/>
            <a:ext cx="1837427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91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57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1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65095158" name="Imagem 3"/>
          <p:cNvPicPr>
            <a:picLocks noChangeAspect="1"/>
          </p:cNvPicPr>
          <p:nvPr/>
        </p:nvPicPr>
        <p:blipFill>
          <a:blip r:embed="rId3"/>
          <a:srcRect l="0" t="4886" r="0" b="488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042943648" name="Agrupar 8"/>
          <p:cNvGrpSpPr/>
          <p:nvPr/>
        </p:nvGrpSpPr>
        <p:grpSpPr bwMode="auto"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11729" y="378"/>
              <a:ext cx="6492511" cy="688335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91890" y="2935793"/>
              <a:ext cx="6308784" cy="1015663"/>
            </a:xfrm>
            <a:prstGeom prst="rect">
              <a:avLst/>
            </a:prstGeom>
            <a:noFill/>
            <a:ln>
              <a:solidFill>
                <a:srgbClr val="01062E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WINDOWS 10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63711690" name="Imagem 3"/>
          <p:cNvPicPr>
            <a:picLocks noChangeAspect="1"/>
          </p:cNvPicPr>
          <p:nvPr/>
        </p:nvPicPr>
        <p:blipFill>
          <a:blip r:embed="rId3"/>
          <a:srcRect l="0" t="4886" r="0" b="488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2117203373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  <a:ea typeface="+mn-lt"/>
                  <a:cs typeface="+mn-lt"/>
                </a:rPr>
                <a:t>WINDOWS 10</a:t>
              </a:r>
              <a:endParaRPr/>
            </a:p>
          </p:txBody>
        </p:sp>
      </p:grpSp>
      <p:sp>
        <p:nvSpPr>
          <p:cNvPr id="426573855" name="CaixaDeTexto 1"/>
          <p:cNvSpPr txBox="1"/>
          <p:nvPr/>
        </p:nvSpPr>
        <p:spPr bwMode="auto">
          <a:xfrm>
            <a:off x="-3175" y="6878638"/>
            <a:ext cx="12203113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/>
              <a:t>ThePhoto de PhotoAuthor está licenciada sob CCYYSA.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380349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Windows </a:t>
            </a:r>
            <a:endParaRPr/>
          </a:p>
        </p:txBody>
      </p:sp>
      <p:sp>
        <p:nvSpPr>
          <p:cNvPr id="107606389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1724984"/>
            <a:ext cx="10515600" cy="4451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/>
              <a:t>Sistema operacional;</a:t>
            </a:r>
            <a:endParaRPr/>
          </a:p>
          <a:p>
            <a:pPr marL="0" indent="0">
              <a:buNone/>
              <a:defRPr/>
            </a:pPr>
            <a:r>
              <a:rPr lang="pt-BR" sz="3200"/>
              <a:t>A primeira versão (Windows 1.0) foi lançada em 1985;</a:t>
            </a:r>
            <a:endParaRPr/>
          </a:p>
          <a:p>
            <a:pPr marL="0" indent="0">
              <a:buNone/>
              <a:defRPr/>
            </a:pPr>
            <a:endParaRPr lang="pt-BR"/>
          </a:p>
          <a:p>
            <a:pPr marL="0" indent="0">
              <a:buNone/>
              <a:defRPr/>
            </a:pPr>
            <a:endParaRPr lang="pt-BR"/>
          </a:p>
        </p:txBody>
      </p:sp>
      <p:pic>
        <p:nvPicPr>
          <p:cNvPr id="247914441" name="Imagem 3" descr="Interface do Windows 1.0 (Imagem: Reprodução/Microsoft)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11570" y="2938687"/>
            <a:ext cx="6783237" cy="3798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63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63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1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06389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001180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1106758"/>
            <a:ext cx="10515600" cy="4725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Desenvolvido pela </a:t>
            </a:r>
            <a:r>
              <a:rPr lang="pt-BR" sz="3200" b="1">
                <a:solidFill>
                  <a:srgbClr val="002060"/>
                </a:solidFill>
              </a:rPr>
              <a:t>Microsoft</a:t>
            </a:r>
            <a:r>
              <a:rPr lang="pt-BR" sz="3200"/>
              <a:t>, empresa fundada por </a:t>
            </a:r>
            <a:r>
              <a:rPr lang="pt-BR" sz="3200" b="1">
                <a:solidFill>
                  <a:srgbClr val="002060"/>
                </a:solidFill>
              </a:rPr>
              <a:t>Bill Gates</a:t>
            </a:r>
            <a:r>
              <a:rPr lang="pt-BR" sz="3200"/>
              <a:t> e </a:t>
            </a:r>
            <a:r>
              <a:rPr lang="pt-BR" sz="3200" b="1">
                <a:solidFill>
                  <a:srgbClr val="002060"/>
                </a:solidFill>
              </a:rPr>
              <a:t>Paul Allen</a:t>
            </a:r>
            <a:r>
              <a:rPr lang="pt-BR" sz="3200"/>
              <a:t>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O Windows domina 72% do mercado mundial¹;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está em 88% dos computadores no Brasil¹;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Sistema Operacional mais comum em ambientes profissionais;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escolas, universidades e jogos;</a:t>
            </a:r>
            <a:endParaRPr/>
          </a:p>
          <a:p>
            <a:pPr marL="0" indent="0">
              <a:buNone/>
              <a:defRPr/>
            </a:pPr>
            <a:endParaRPr lang="pt-BR" sz="3200"/>
          </a:p>
        </p:txBody>
      </p:sp>
      <p:sp>
        <p:nvSpPr>
          <p:cNvPr id="765551756" name="CaixaDeTexto 4"/>
          <p:cNvSpPr txBox="1"/>
          <p:nvPr/>
        </p:nvSpPr>
        <p:spPr bwMode="auto">
          <a:xfrm>
            <a:off x="843346" y="6249233"/>
            <a:ext cx="9903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/>
              <a:t>1 </a:t>
            </a:r>
            <a:r>
              <a:rPr lang="pt-BR">
                <a:ea typeface="+mn-lt"/>
                <a:cs typeface="+mn-lt"/>
              </a:rPr>
              <a:t>https://canaltech.com.br/software/qual-o-sistema-operacional-de-pc-mais-usado-do-mundo/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011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011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011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011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011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001180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1119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O preço da fama</a:t>
            </a:r>
            <a:endParaRPr/>
          </a:p>
        </p:txBody>
      </p:sp>
      <p:pic>
        <p:nvPicPr>
          <p:cNvPr id="1012361878" name="Espaço Reservado para Conteúdo 3" descr="8 formas para blindarte contra hackers - MobilityGuard Latam"/>
          <p:cNvPicPr>
            <a:picLocks noChangeAspect="1" noGrp="1"/>
          </p:cNvPicPr>
          <p:nvPr>
            <p:ph idx="1"/>
          </p:nvPr>
        </p:nvPicPr>
        <p:blipFill>
          <a:blip r:embed="rId3"/>
          <a:srcRect l="13679" t="0" r="11320" b="0"/>
          <a:stretch/>
        </p:blipFill>
        <p:spPr bwMode="auto">
          <a:xfrm>
            <a:off x="7461849" y="1479592"/>
            <a:ext cx="3896267" cy="3893216"/>
          </a:xfrm>
          <a:prstGeom prst="flowChartConnector">
            <a:avLst/>
          </a:prstGeom>
        </p:spPr>
      </p:pic>
      <p:sp>
        <p:nvSpPr>
          <p:cNvPr id="1849626284" name="CaixaDeTexto 6"/>
          <p:cNvSpPr txBox="1"/>
          <p:nvPr/>
        </p:nvSpPr>
        <p:spPr bwMode="auto">
          <a:xfrm>
            <a:off x="876262" y="1676096"/>
            <a:ext cx="6182264" cy="149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3200"/>
              <a:t>Principal alvo de </a:t>
            </a:r>
            <a:r>
              <a:rPr lang="pt-BR" sz="3200" b="1">
                <a:solidFill>
                  <a:srgbClr val="002060"/>
                </a:solidFill>
              </a:rPr>
              <a:t>ataques</a:t>
            </a:r>
            <a:r>
              <a:rPr lang="pt-BR" sz="3200"/>
              <a:t>, </a:t>
            </a:r>
            <a:r>
              <a:rPr lang="pt-BR" sz="3200" b="1">
                <a:solidFill>
                  <a:srgbClr val="002060"/>
                </a:solidFill>
              </a:rPr>
              <a:t>vírus </a:t>
            </a:r>
            <a:r>
              <a:rPr lang="pt-BR" sz="3200"/>
              <a:t>e </a:t>
            </a:r>
            <a:r>
              <a:rPr lang="pt-BR" sz="3200" b="1">
                <a:solidFill>
                  <a:srgbClr val="002060"/>
                </a:solidFill>
              </a:rPr>
              <a:t>roubos </a:t>
            </a:r>
            <a:r>
              <a:rPr lang="pt-BR" sz="3200"/>
              <a:t>de dados;</a:t>
            </a:r>
            <a:endParaRPr lang="pt-BR"/>
          </a:p>
        </p:txBody>
      </p:sp>
      <p:sp>
        <p:nvSpPr>
          <p:cNvPr id="1517756937" name="CaixaDeTexto 9"/>
          <p:cNvSpPr txBox="1"/>
          <p:nvPr/>
        </p:nvSpPr>
        <p:spPr bwMode="auto">
          <a:xfrm>
            <a:off x="870511" y="3424383"/>
            <a:ext cx="6182264" cy="7600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3200"/>
              <a:t>Importante ter </a:t>
            </a:r>
            <a:r>
              <a:rPr lang="pt-BR" sz="3200" b="1">
                <a:solidFill>
                  <a:srgbClr val="002060"/>
                </a:solidFill>
              </a:rPr>
              <a:t>conhecimento</a:t>
            </a:r>
            <a:r>
              <a:rPr lang="pt-BR" sz="3200"/>
              <a:t>;</a:t>
            </a:r>
            <a:endParaRPr/>
          </a:p>
        </p:txBody>
      </p:sp>
      <p:sp>
        <p:nvSpPr>
          <p:cNvPr id="1131264026" name="CaixaDeTexto 15"/>
          <p:cNvSpPr txBox="1"/>
          <p:nvPr/>
        </p:nvSpPr>
        <p:spPr bwMode="auto">
          <a:xfrm>
            <a:off x="879137" y="4611953"/>
            <a:ext cx="6742980" cy="149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3200"/>
              <a:t>Sobre seu sistema operacional e sobre os softwares que você utiliza.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62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75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26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9626284" grpId="0"/>
      <p:bldP spid="1517756937" grpId="0"/>
      <p:bldP spid="11312640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11701592" name="Imagem 2" descr="Grupos de Estudos – Consciência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15797" y="2959399"/>
            <a:ext cx="6581953" cy="3714031"/>
          </a:xfrm>
          <a:prstGeom prst="rect">
            <a:avLst/>
          </a:prstGeom>
        </p:spPr>
      </p:pic>
      <p:sp>
        <p:nvSpPr>
          <p:cNvPr id="189652540" name="Título 4"/>
          <p:cNvSpPr>
            <a:spLocks noGrp="1"/>
          </p:cNvSpPr>
          <p:nvPr>
            <p:ph type="title"/>
          </p:nvPr>
        </p:nvSpPr>
        <p:spPr bwMode="auto">
          <a:xfrm>
            <a:off x="839788" y="-2875"/>
            <a:ext cx="9539406" cy="168646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pt-BR" sz="4400" b="1">
                <a:solidFill>
                  <a:srgbClr val="002060"/>
                </a:solidFill>
                <a:latin typeface="Gill Sans MT"/>
              </a:rPr>
              <a:t>Estudar é sempre a melhor escolha</a:t>
            </a:r>
            <a:endParaRPr/>
          </a:p>
        </p:txBody>
      </p:sp>
      <p:sp>
        <p:nvSpPr>
          <p:cNvPr id="1211003278" name="Espaço Reservado para Texto 14"/>
          <p:cNvSpPr>
            <a:spLocks noGrp="1"/>
          </p:cNvSpPr>
          <p:nvPr>
            <p:ph type="body" sz="half" idx="2"/>
          </p:nvPr>
        </p:nvSpPr>
        <p:spPr bwMode="auto">
          <a:xfrm>
            <a:off x="839788" y="2028645"/>
            <a:ext cx="3932237" cy="27907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pt-BR" sz="3200"/>
              <a:t>Não é fácil.</a:t>
            </a:r>
            <a:endParaRPr/>
          </a:p>
          <a:p>
            <a:pPr>
              <a:defRPr/>
            </a:pPr>
            <a:r>
              <a:rPr lang="pt-BR" sz="3200"/>
              <a:t>Não é rápido.</a:t>
            </a:r>
            <a:endParaRPr/>
          </a:p>
          <a:p>
            <a:pPr>
              <a:defRPr/>
            </a:pPr>
            <a:r>
              <a:rPr lang="pt-BR" sz="3200"/>
              <a:t>Estudar exige dedicação e</a:t>
            </a:r>
            <a:endParaRPr/>
          </a:p>
          <a:p>
            <a:pPr>
              <a:defRPr/>
            </a:pPr>
            <a:r>
              <a:rPr lang="pt-BR" sz="3200"/>
              <a:t>esforço.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003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003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003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003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00327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2024425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2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926890980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INFORMÁTICA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837970" name="Título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 b="1">
                <a:solidFill>
                  <a:srgbClr val="002060"/>
                </a:solidFill>
                <a:latin typeface="Gill Sans MT"/>
              </a:rPr>
              <a:t>Ligar o computador</a:t>
            </a:r>
            <a:endParaRPr/>
          </a:p>
        </p:txBody>
      </p:sp>
      <p:pic>
        <p:nvPicPr>
          <p:cNvPr id="875815391" name="Imagen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5314" y="2770517"/>
            <a:ext cx="2733675" cy="3962400"/>
          </a:xfrm>
          <a:prstGeom prst="rect">
            <a:avLst/>
          </a:prstGeom>
          <a:ln>
            <a:noFill/>
          </a:ln>
        </p:spPr>
      </p:pic>
      <p:pic>
        <p:nvPicPr>
          <p:cNvPr id="217179154" name="Imagen 10" descr="Imagen que contiene interior, computadora, lado, monitor&#10;&#10;El contenido generado por inteligencia artificial puede ser incorrecto."/>
          <p:cNvPicPr>
            <a:picLocks noChangeAspect="1"/>
          </p:cNvPicPr>
          <p:nvPr/>
        </p:nvPicPr>
        <p:blipFill>
          <a:blip r:embed="rId4"/>
          <a:srcRect l="-30" t="0" r="10799" b="-522"/>
          <a:stretch/>
        </p:blipFill>
        <p:spPr bwMode="auto">
          <a:xfrm>
            <a:off x="3048233" y="3589308"/>
            <a:ext cx="9153996" cy="3276391"/>
          </a:xfrm>
          <a:prstGeom prst="rect">
            <a:avLst/>
          </a:prstGeom>
          <a:ln>
            <a:noFill/>
          </a:ln>
        </p:spPr>
      </p:pic>
      <p:pic>
        <p:nvPicPr>
          <p:cNvPr id="1408307916" name="Imagen 11" descr="Imagen que contiene interior, espejo, tabla, cuarto&#10;&#10;El contenido generado por inteligencia artificial puede ser incorrecto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359410" y="503478"/>
            <a:ext cx="4000500" cy="3895725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336377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 b="1">
                <a:solidFill>
                  <a:srgbClr val="002060"/>
                </a:solidFill>
              </a:rPr>
              <a:t>Desligar o computador</a:t>
            </a:r>
            <a:endParaRPr/>
          </a:p>
        </p:txBody>
      </p:sp>
      <p:pic>
        <p:nvPicPr>
          <p:cNvPr id="735729187" name="Imagen 3" descr="Interfaz de usuario gráfica, Aplicación&#10;&#10;El contenido generado por inteligencia artificial puede ser incorrecto."/>
          <p:cNvPicPr>
            <a:picLocks noChangeAspect="1"/>
          </p:cNvPicPr>
          <p:nvPr/>
        </p:nvPicPr>
        <p:blipFill>
          <a:blip r:embed="rId3"/>
          <a:srcRect l="0" t="0" r="48944" b="21918"/>
          <a:stretch/>
        </p:blipFill>
        <p:spPr bwMode="auto">
          <a:xfrm>
            <a:off x="3746739" y="1706438"/>
            <a:ext cx="4728687" cy="3963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258233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Alt + F4</a:t>
            </a:r>
            <a:endParaRPr/>
          </a:p>
        </p:txBody>
      </p:sp>
      <p:pic>
        <p:nvPicPr>
          <p:cNvPr id="1953399192" name="Imagem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31335" y="1171074"/>
            <a:ext cx="8759611" cy="5426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060379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Regras de uso dos aparelhos</a:t>
            </a:r>
            <a:endParaRPr/>
          </a:p>
        </p:txBody>
      </p:sp>
      <p:sp>
        <p:nvSpPr>
          <p:cNvPr id="33024248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pt-BR" sz="3600" b="1"/>
              <a:t>Sobre o uso dos computadores:</a:t>
            </a:r>
            <a:endParaRPr/>
          </a:p>
          <a:p>
            <a:pPr marL="0" indent="0">
              <a:buNone/>
              <a:defRPr/>
            </a:pPr>
            <a:r>
              <a:rPr lang="pt-BR" b="1"/>
              <a:t>Não instale ou faça download </a:t>
            </a:r>
            <a:r>
              <a:rPr lang="pt-BR"/>
              <a:t>de programa, jogo ou arquivo sem autorização do instrutor;</a:t>
            </a:r>
            <a:endParaRPr/>
          </a:p>
          <a:p>
            <a:pPr marL="0" indent="0">
              <a:buNone/>
              <a:defRPr/>
            </a:pPr>
            <a:r>
              <a:rPr lang="pt-BR" b="1"/>
              <a:t>Não modifique configurações </a:t>
            </a:r>
            <a:r>
              <a:rPr lang="pt-BR"/>
              <a:t>relacionadas a login e senha do aparelho.</a:t>
            </a:r>
            <a:endParaRPr/>
          </a:p>
          <a:p>
            <a:pPr marL="0" indent="0">
              <a:buNone/>
              <a:defRPr/>
            </a:pPr>
            <a:r>
              <a:rPr lang="pt-BR" sz="3600" b="1"/>
              <a:t>Sobre o momento da saída:</a:t>
            </a:r>
            <a:endParaRPr/>
          </a:p>
          <a:p>
            <a:pPr marL="0" indent="0">
              <a:buNone/>
              <a:defRPr/>
            </a:pPr>
            <a:r>
              <a:rPr lang="pt-BR" b="1"/>
              <a:t>Desligue</a:t>
            </a:r>
            <a:r>
              <a:rPr lang="pt-BR"/>
              <a:t> os computadores;</a:t>
            </a:r>
            <a:endParaRPr/>
          </a:p>
          <a:p>
            <a:pPr marL="0" indent="0">
              <a:buNone/>
              <a:defRPr/>
            </a:pPr>
            <a:r>
              <a:rPr lang="pt-BR"/>
              <a:t>Fone de ouvido sobre o monitor.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2788663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>
                <a:latin typeface="Gill Sans MT"/>
              </a:rPr>
              <a:t>Gill </a:t>
            </a:r>
            <a:r>
              <a:rPr lang="pt-BR">
                <a:latin typeface="Gill Sans MT"/>
              </a:rPr>
              <a:t>Sans</a:t>
            </a:r>
            <a:r>
              <a:rPr lang="pt-BR">
                <a:latin typeface="Gill Sans MT"/>
              </a:rPr>
              <a:t> MT, 44, </a:t>
            </a:r>
            <a:r>
              <a:rPr lang="pt-BR" b="1">
                <a:latin typeface="Gill Sans MT"/>
              </a:rPr>
              <a:t>negrito</a:t>
            </a:r>
            <a:r>
              <a:rPr lang="pt-BR">
                <a:latin typeface="Gill Sans MT"/>
              </a:rPr>
              <a:t>, </a:t>
            </a:r>
            <a:r>
              <a:rPr lang="pt-BR">
                <a:solidFill>
                  <a:srgbClr val="002060"/>
                </a:solidFill>
                <a:latin typeface="Gill Sans MT"/>
              </a:rPr>
              <a:t>Azul Escuro</a:t>
            </a:r>
            <a:endParaRPr/>
          </a:p>
        </p:txBody>
      </p:sp>
      <p:sp>
        <p:nvSpPr>
          <p:cNvPr id="2115725263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32119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>
                <a:latin typeface="Aptos Display"/>
                <a:ea typeface="Calibri"/>
                <a:cs typeface="Calibri"/>
              </a:rPr>
              <a:t>Aptos Display, 32</a:t>
            </a:r>
            <a:endParaRPr/>
          </a:p>
        </p:txBody>
      </p:sp>
      <p:sp>
        <p:nvSpPr>
          <p:cNvPr id="154044551" name="Retângulo 3"/>
          <p:cNvSpPr/>
          <p:nvPr/>
        </p:nvSpPr>
        <p:spPr bwMode="auto">
          <a:xfrm>
            <a:off x="843576" y="3586526"/>
            <a:ext cx="1905000" cy="26007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44780155" name="Retângulo 4"/>
          <p:cNvSpPr/>
          <p:nvPr/>
        </p:nvSpPr>
        <p:spPr bwMode="auto">
          <a:xfrm>
            <a:off x="3546519" y="3586525"/>
            <a:ext cx="1905000" cy="260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036537" name="Título 1"/>
          <p:cNvSpPr>
            <a:spLocks noGrp="1"/>
          </p:cNvSpPr>
          <p:nvPr>
            <p:ph type="title"/>
          </p:nvPr>
        </p:nvSpPr>
        <p:spPr bwMode="auto">
          <a:xfrm>
            <a:off x="694427" y="365125"/>
            <a:ext cx="10659373" cy="1339940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O que é Informática?</a:t>
            </a:r>
            <a:endParaRPr/>
          </a:p>
        </p:txBody>
      </p:sp>
      <p:sp>
        <p:nvSpPr>
          <p:cNvPr id="437807277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94426" y="3464643"/>
            <a:ext cx="10515600" cy="987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Processamento automático de 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informações</a:t>
            </a:r>
            <a:r>
              <a:rPr lang="pt-BR" sz="3200">
                <a:ea typeface="+mn-lt"/>
                <a:cs typeface="+mn-lt"/>
              </a:rPr>
              <a:t>.</a:t>
            </a:r>
            <a:endParaRPr lang="pt-BR" sz="3200"/>
          </a:p>
          <a:p>
            <a:pPr marL="0" indent="0">
              <a:buNone/>
              <a:defRPr/>
            </a:pPr>
            <a:endParaRPr lang="pt-BR"/>
          </a:p>
        </p:txBody>
      </p:sp>
      <p:sp>
        <p:nvSpPr>
          <p:cNvPr id="2024570407" name="CaixaDeTexto 3"/>
          <p:cNvSpPr txBox="1"/>
          <p:nvPr/>
        </p:nvSpPr>
        <p:spPr bwMode="auto">
          <a:xfrm>
            <a:off x="701364" y="2756076"/>
            <a:ext cx="30882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4000" b="1">
                <a:solidFill>
                  <a:srgbClr val="002060"/>
                </a:solidFill>
              </a:rPr>
              <a:t>Infor</a:t>
            </a:r>
            <a:r>
              <a:rPr lang="pt-BR" sz="4000"/>
              <a:t>mação</a:t>
            </a:r>
            <a:endParaRPr lang="pt-BR" sz="4000" b="1"/>
          </a:p>
        </p:txBody>
      </p:sp>
      <p:sp>
        <p:nvSpPr>
          <p:cNvPr id="1244409311" name="CaixaDeTexto 4"/>
          <p:cNvSpPr txBox="1"/>
          <p:nvPr/>
        </p:nvSpPr>
        <p:spPr bwMode="auto">
          <a:xfrm>
            <a:off x="3418685" y="2756075"/>
            <a:ext cx="50579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4000"/>
              <a:t>auto</a:t>
            </a:r>
            <a:r>
              <a:rPr lang="pt-BR" sz="4000" b="1">
                <a:solidFill>
                  <a:srgbClr val="002060"/>
                </a:solidFill>
              </a:rPr>
              <a:t>mática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57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4570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4570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409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44409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44409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807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807277" grpId="0" build="p"/>
      <p:bldP spid="2024570407" grpId="0"/>
      <p:bldP spid="12444093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676610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O que é Informação?</a:t>
            </a:r>
            <a:endParaRPr/>
          </a:p>
        </p:txBody>
      </p:sp>
      <p:sp>
        <p:nvSpPr>
          <p:cNvPr id="65335613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b="1">
                <a:solidFill>
                  <a:srgbClr val="002060"/>
                </a:solidFill>
              </a:rPr>
              <a:t>Informação </a:t>
            </a:r>
            <a:r>
              <a:rPr lang="pt-BR"/>
              <a:t>é o resultado </a:t>
            </a:r>
            <a:r>
              <a:rPr lang="pt-BR" i="1"/>
              <a:t>significativo</a:t>
            </a:r>
            <a:r>
              <a:rPr lang="pt-BR"/>
              <a:t>, </a:t>
            </a:r>
            <a:r>
              <a:rPr lang="pt-BR" i="1"/>
              <a:t>relevante</a:t>
            </a:r>
            <a:r>
              <a:rPr lang="pt-BR"/>
              <a:t>, </a:t>
            </a:r>
            <a:r>
              <a:rPr lang="pt-BR" i="1"/>
              <a:t>estruturado </a:t>
            </a:r>
            <a:r>
              <a:rPr lang="pt-BR"/>
              <a:t>e </a:t>
            </a:r>
            <a:r>
              <a:rPr lang="pt-BR" i="1"/>
              <a:t>útil </a:t>
            </a:r>
            <a:r>
              <a:rPr lang="pt-BR"/>
              <a:t>obtivo após o </a:t>
            </a:r>
            <a:r>
              <a:rPr lang="pt-BR" b="1">
                <a:solidFill>
                  <a:srgbClr val="002060"/>
                </a:solidFill>
              </a:rPr>
              <a:t>processamento </a:t>
            </a:r>
            <a:r>
              <a:rPr lang="pt-BR"/>
              <a:t>de </a:t>
            </a:r>
            <a:r>
              <a:rPr lang="pt-BR" b="1">
                <a:solidFill>
                  <a:srgbClr val="002060"/>
                </a:solidFill>
              </a:rPr>
              <a:t>dados</a:t>
            </a:r>
            <a:r>
              <a:rPr lang="pt-BR"/>
              <a:t>.</a:t>
            </a:r>
            <a:endParaRPr/>
          </a:p>
        </p:txBody>
      </p:sp>
      <p:pic>
        <p:nvPicPr>
          <p:cNvPr id="196510584" name="Imagem 3" descr="Professor: vocês entenderam Eu sem entender nada: Sim professor. - Memes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78701" y="3141190"/>
            <a:ext cx="3634596" cy="37098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1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462687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732946"/>
            <a:ext cx="10515600" cy="19646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b="1">
                <a:solidFill>
                  <a:srgbClr val="002060"/>
                </a:solidFill>
              </a:rPr>
              <a:t>Dados: </a:t>
            </a:r>
            <a:r>
              <a:rPr lang="pt-BR">
                <a:ea typeface="+mn-lt"/>
                <a:cs typeface="+mn-lt"/>
              </a:rPr>
              <a:t>fatos brutos, símbolos ou valores não </a:t>
            </a:r>
            <a:r>
              <a:rPr lang="pt-BR" b="1">
                <a:solidFill>
                  <a:srgbClr val="002060"/>
                </a:solidFill>
                <a:ea typeface="+mn-lt"/>
                <a:cs typeface="+mn-lt"/>
              </a:rPr>
              <a:t>processados</a:t>
            </a:r>
            <a:r>
              <a:rPr lang="pt-BR"/>
              <a:t>.</a:t>
            </a:r>
            <a:endParaRPr lang="pt-BR" b="1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  <a:defRPr/>
            </a:pPr>
            <a:r>
              <a:rPr lang="pt-BR" b="1">
                <a:solidFill>
                  <a:srgbClr val="002060"/>
                </a:solidFill>
              </a:rPr>
              <a:t>Informação:</a:t>
            </a:r>
            <a:r>
              <a:rPr lang="pt-BR"/>
              <a:t> </a:t>
            </a:r>
            <a:r>
              <a:rPr lang="pt-BR">
                <a:ea typeface="+mn-lt"/>
                <a:cs typeface="+mn-lt"/>
              </a:rPr>
              <a:t>surge quando os dados são </a:t>
            </a:r>
            <a:r>
              <a:rPr lang="pt-BR" b="1">
                <a:solidFill>
                  <a:srgbClr val="002060"/>
                </a:solidFill>
                <a:ea typeface="+mn-lt"/>
                <a:cs typeface="+mn-lt"/>
              </a:rPr>
              <a:t>processados</a:t>
            </a:r>
            <a:r>
              <a:rPr lang="pt-BR">
                <a:ea typeface="+mn-lt"/>
                <a:cs typeface="+mn-lt"/>
              </a:rPr>
              <a:t> e organizados para se tornarem úteis.</a:t>
            </a:r>
            <a:endParaRPr lang="pt-BR"/>
          </a:p>
        </p:txBody>
      </p:sp>
      <p:grpSp>
        <p:nvGrpSpPr>
          <p:cNvPr id="1865805440" name="Agrupar 14"/>
          <p:cNvGrpSpPr/>
          <p:nvPr/>
        </p:nvGrpSpPr>
        <p:grpSpPr bwMode="auto">
          <a:xfrm>
            <a:off x="855636" y="2249503"/>
            <a:ext cx="10513904" cy="1895230"/>
            <a:chOff x="855636" y="2249503"/>
            <a:chExt cx="10513904" cy="1895230"/>
          </a:xfrm>
        </p:grpSpPr>
        <p:sp>
          <p:nvSpPr>
            <p:cNvPr id="4" name="Retângulo 3"/>
            <p:cNvSpPr/>
            <p:nvPr/>
          </p:nvSpPr>
          <p:spPr bwMode="auto">
            <a:xfrm>
              <a:off x="855636" y="2559538"/>
              <a:ext cx="2031263" cy="136769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400" b="1"/>
                <a:t>Dados</a:t>
              </a:r>
              <a:endParaRPr/>
            </a:p>
          </p:txBody>
        </p:sp>
        <p:sp>
          <p:nvSpPr>
            <p:cNvPr id="5" name="Seta: para a Direita 4"/>
            <p:cNvSpPr/>
            <p:nvPr/>
          </p:nvSpPr>
          <p:spPr bwMode="auto">
            <a:xfrm>
              <a:off x="3377204" y="3019983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/>
            </a:p>
          </p:txBody>
        </p:sp>
        <p:sp>
          <p:nvSpPr>
            <p:cNvPr id="6" name="Elipse 5"/>
            <p:cNvSpPr/>
            <p:nvPr/>
          </p:nvSpPr>
          <p:spPr bwMode="auto">
            <a:xfrm>
              <a:off x="4722779" y="2249503"/>
              <a:ext cx="2657230" cy="189523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400" b="1"/>
                <a:t>Processamento</a:t>
              </a:r>
              <a:endParaRPr/>
            </a:p>
          </p:txBody>
        </p:sp>
        <p:sp>
          <p:nvSpPr>
            <p:cNvPr id="7" name="Seta: para a Direita 6"/>
            <p:cNvSpPr/>
            <p:nvPr/>
          </p:nvSpPr>
          <p:spPr bwMode="auto">
            <a:xfrm>
              <a:off x="7977959" y="2976850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/>
            </a:p>
          </p:txBody>
        </p:sp>
        <p:sp>
          <p:nvSpPr>
            <p:cNvPr id="9" name="Retângulo 8"/>
            <p:cNvSpPr/>
            <p:nvPr/>
          </p:nvSpPr>
          <p:spPr bwMode="auto">
            <a:xfrm>
              <a:off x="9338277" y="2516405"/>
              <a:ext cx="2031263" cy="1367692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/>
                <a:t>Informação</a:t>
              </a:r>
              <a:endParaRPr/>
            </a:p>
          </p:txBody>
        </p:sp>
      </p:grpSp>
      <p:grpSp>
        <p:nvGrpSpPr>
          <p:cNvPr id="1779472356" name="Agrupar 15"/>
          <p:cNvGrpSpPr/>
          <p:nvPr/>
        </p:nvGrpSpPr>
        <p:grpSpPr bwMode="auto">
          <a:xfrm>
            <a:off x="841258" y="4751163"/>
            <a:ext cx="10513904" cy="1895230"/>
            <a:chOff x="855636" y="2249503"/>
            <a:chExt cx="10513904" cy="1895230"/>
          </a:xfrm>
        </p:grpSpPr>
        <p:sp>
          <p:nvSpPr>
            <p:cNvPr id="17" name="Retângulo 16"/>
            <p:cNvSpPr/>
            <p:nvPr/>
          </p:nvSpPr>
          <p:spPr bwMode="auto">
            <a:xfrm>
              <a:off x="855636" y="2559538"/>
              <a:ext cx="2031263" cy="136769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Entrada</a:t>
              </a:r>
              <a:endParaRPr/>
            </a:p>
          </p:txBody>
        </p:sp>
        <p:sp>
          <p:nvSpPr>
            <p:cNvPr id="18" name="Seta: para a Direita 17"/>
            <p:cNvSpPr/>
            <p:nvPr/>
          </p:nvSpPr>
          <p:spPr bwMode="auto">
            <a:xfrm>
              <a:off x="3377204" y="3019983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>
                <a:solidFill>
                  <a:srgbClr val="000000"/>
                </a:solidFill>
              </a:endParaRPr>
            </a:p>
          </p:txBody>
        </p:sp>
        <p:sp>
          <p:nvSpPr>
            <p:cNvPr id="19" name="Elipse 18"/>
            <p:cNvSpPr/>
            <p:nvPr/>
          </p:nvSpPr>
          <p:spPr bwMode="auto">
            <a:xfrm>
              <a:off x="4722779" y="2249503"/>
              <a:ext cx="2657230" cy="1895230"/>
            </a:xfrm>
            <a:prstGeom prst="snipRoundRect">
              <a:avLst>
                <a:gd name="adj1" fmla="val 16667"/>
                <a:gd name="adj2" fmla="val 16667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Operações, cálculos, aplicações</a:t>
              </a:r>
              <a:endParaRPr lang="pt-BR" sz="2400" b="1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(Computador)</a:t>
              </a:r>
              <a:endParaRPr/>
            </a:p>
          </p:txBody>
        </p:sp>
        <p:sp>
          <p:nvSpPr>
            <p:cNvPr id="20" name="Seta: para a Direita 19"/>
            <p:cNvSpPr/>
            <p:nvPr/>
          </p:nvSpPr>
          <p:spPr bwMode="auto">
            <a:xfrm>
              <a:off x="7977959" y="2976850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>
                <a:solidFill>
                  <a:srgbClr val="000000"/>
                </a:solidFill>
              </a:endParaRPr>
            </a:p>
          </p:txBody>
        </p:sp>
        <p:sp>
          <p:nvSpPr>
            <p:cNvPr id="21" name="Retângulo 20"/>
            <p:cNvSpPr/>
            <p:nvPr/>
          </p:nvSpPr>
          <p:spPr bwMode="auto">
            <a:xfrm>
              <a:off x="9338277" y="2516405"/>
              <a:ext cx="2031263" cy="136769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Saída</a:t>
              </a:r>
              <a:endParaRPr lang="pt-BR" sz="24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80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47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4058531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2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200927498" name="Agrupar 8"/>
          <p:cNvGrpSpPr/>
          <p:nvPr/>
        </p:nvGrpSpPr>
        <p:grpSpPr bwMode="auto">
          <a:xfrm>
            <a:off x="-6515591" y="378"/>
            <a:ext cx="6492511" cy="6883350"/>
            <a:chOff x="-6515591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6515591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-6435430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COMPUTADOR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onlyoffice/8.3.3.18</Application>
  <PresentationFormat>On-screen Show (4:3)</PresentationFormat>
  <Paragraphs>0</Paragraphs>
  <Slides>56</Slides>
  <Notes>56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Eridhonson Oliveira</cp:lastModifiedBy>
  <cp:revision>26</cp:revision>
  <dcterms:created xsi:type="dcterms:W3CDTF">2025-02-24T02:40:16Z</dcterms:created>
  <dcterms:modified xsi:type="dcterms:W3CDTF">2025-06-21T02:11:04Z</dcterms:modified>
</cp:coreProperties>
</file>